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4A0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4056D-994E-487A-913C-010E110B066D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1736-DB35-4C54-ACD6-6DECD62E9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630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C6F18-197F-741F-501A-046B01331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227FAB-A8ED-CF59-7003-6392C3FAC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DF58B2-AEA0-6635-A24F-38F44782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B065C-8BEE-7D1C-927C-34732660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64CB99-A852-5D7F-A716-6CC21296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11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14E5C-8869-33C2-846B-AB05F3F6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17BE9C-D872-E3CA-84C6-500C5CC8A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930486-6C89-0893-A062-47109B53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8A14A7-C863-0D9C-D251-A2776A71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FC46F-8DF2-693D-9BDF-5AC1BEE2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330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04FF76-8B44-20A5-4C6E-B189988DB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84ECC2-3831-AC89-C387-947380751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498E6C-3F8B-231E-0C7D-C5C1CFC4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71C9D8-C666-3C04-BBC2-185FCB6A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E9BCBB-3C2D-262C-EE7E-7C755A44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932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85012-75ED-2638-0301-A8897E15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22912-BADE-03A3-BC21-4F0E7D656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ABA7D-F465-06EC-752F-FB135754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B71A91-F04A-B9D4-A99A-3FFE5C9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53FAA7-119E-99F3-65C7-94CABBB9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949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6A7EB-2725-84C0-2B7E-AAB7391D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BDFA35-36B1-CC11-5805-EEEC67B1A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F38E9-A3AB-13DD-6DD1-5139ECF5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6529BC-A7D3-FF06-B3D0-048738AF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698F6-502E-1739-7C78-1C14EEFA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183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977E6-3F69-9E29-7A8B-BA2CDBA3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598FC2-A098-49C6-8BED-EEFF88C2D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DA355E-2472-0679-67CB-176385429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7FCB3A-E4FB-BE86-345C-6AA3669D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BDEA28-68A4-E7D2-30E9-AE30ADAA1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5A6EF-1BA2-C4CA-34AD-41E9B115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399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272A4-B7D0-3884-7762-B9E1C80A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76BB1E-BF33-1EC5-52CA-CD146691D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84E4D9-4AE2-25ED-786B-6660FFDD8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0AEC84-E2DB-B14B-CF90-23F114B1B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AC073E-AE1A-450C-D834-71F9984D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0DAE92-5925-DCB9-33D9-306654CB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A9F9A9-89F7-2435-14CF-423EC925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2FB9EA-CA20-AA29-82AD-CE562D9D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396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9F0B8-EC26-5D3B-C1C9-2F18AB38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047AFB-02BE-82C5-7B00-B8CAB36E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C84FF0-5434-39D6-C548-DC2B1FDC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5C1992-3196-6713-03DD-A5043FE2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588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4FDBB8-89A4-8543-619D-5BB7CAF7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B8F119-18FE-0AC6-1AEC-D5D3FBC4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9FF428-3AB6-31FE-B4D4-54E3A988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08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21B0A-647B-9573-491C-35ABCE24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3E73A9-F925-2462-56A9-A512E6F12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E186A0-0840-1D47-41D7-8BAA284C1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A9879F-FDFD-212B-D63C-5D89C873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7663A-1BFD-DD02-FCFC-EE5C025C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5EB902-D841-EF39-D446-CBD79870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307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1FB34-4CFB-277A-E225-A9DCFB78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251D1B-D5D6-A753-88F4-5C7B1AE36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DF2397-9AD6-20B1-EE3D-CE76F849E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EF5BAA-07F2-86AD-FCBB-F186CCE9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D1CB1-37C1-88D0-4654-B1163432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676B4B-3126-35C4-D908-E594A227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26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813489-3C16-2A59-8470-F048A013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5913F-EEED-5CBE-6702-571EC4640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48517F-EAA5-0A77-0048-83D26054A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0ED3-093B-48AB-AE55-412D821EE558}" type="datetimeFigureOut">
              <a:rPr lang="es-AR" smtClean="0"/>
              <a:t>10/04/2023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CEE524-923B-7955-69AC-DFD9C78F3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620605-C27A-7E43-CFF5-5E7C6E580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22F5B-7897-4C53-8FFB-99DFA50DA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546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B30024DD-3FC5-D632-57BC-FD42D0687C50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C04730B-4905-96FC-FF89-6E1682B0F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36"/>
            <a:stretch/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  <p:sp>
          <p:nvSpPr>
            <p:cNvPr id="18" name="Triángulo rectángulo 17">
              <a:extLst>
                <a:ext uri="{FF2B5EF4-FFF2-40B4-BE49-F238E27FC236}">
                  <a16:creationId xmlns:a16="http://schemas.microsoft.com/office/drawing/2014/main" id="{1A686FC4-1C0F-ACBE-CF62-08CAB78342DF}"/>
                </a:ext>
              </a:extLst>
            </p:cNvPr>
            <p:cNvSpPr/>
            <p:nvPr/>
          </p:nvSpPr>
          <p:spPr>
            <a:xfrm flipH="1">
              <a:off x="-1" y="0"/>
              <a:ext cx="12192000" cy="6216650"/>
            </a:xfrm>
            <a:prstGeom prst="rtTriangl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21689B63-5D5B-73AB-9E1C-BBC252BF6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E8507BD-1658-56C6-6297-143FC07437C4}"/>
              </a:ext>
            </a:extLst>
          </p:cNvPr>
          <p:cNvSpPr txBox="1"/>
          <p:nvPr/>
        </p:nvSpPr>
        <p:spPr>
          <a:xfrm>
            <a:off x="6383481" y="3108325"/>
            <a:ext cx="5714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4464A0"/>
                </a:solidFill>
                <a:latin typeface="Neo Sans Std" panose="020B0504030504040204" pitchFamily="34" charset="0"/>
              </a:rPr>
              <a:t>PREMIO AUSIA 2023</a:t>
            </a:r>
            <a:endParaRPr lang="es-AR" sz="2800" b="1" dirty="0">
              <a:solidFill>
                <a:srgbClr val="4464A0"/>
              </a:solidFill>
              <a:latin typeface="Neo Sans Std" panose="020B0504030504040204" pitchFamily="34" charset="0"/>
            </a:endParaRPr>
          </a:p>
          <a:p>
            <a:r>
              <a:rPr lang="es-AR" sz="2800" b="1" dirty="0">
                <a:solidFill>
                  <a:srgbClr val="4464A0"/>
                </a:solidFill>
                <a:latin typeface="Neo Sans Std" panose="020B0504030504040204" pitchFamily="34" charset="0"/>
              </a:rPr>
              <a:t>EMPRESA SOSTENIBLE CON SAP</a:t>
            </a:r>
          </a:p>
        </p:txBody>
      </p:sp>
    </p:spTree>
    <p:extLst>
      <p:ext uri="{BB962C8B-B14F-4D97-AF65-F5344CB8AC3E}">
        <p14:creationId xmlns:p14="http://schemas.microsoft.com/office/powerpoint/2010/main" val="349627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299720" y="814268"/>
            <a:ext cx="1159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4. </a:t>
            </a:r>
            <a:r>
              <a:rPr lang="es-ES" b="1" dirty="0"/>
              <a:t>PRESENTACION Y RECONOCIMIENTO PARA LA EMPRESA GANADORA </a:t>
            </a:r>
          </a:p>
          <a:p>
            <a:pPr algn="just"/>
            <a:endParaRPr lang="es-ES" b="1" dirty="0"/>
          </a:p>
          <a:p>
            <a:pPr algn="just"/>
            <a:r>
              <a:rPr lang="es-ES" dirty="0"/>
              <a:t>El anuncio del ganador </a:t>
            </a:r>
            <a:r>
              <a:rPr lang="es-ES" b="1" dirty="0"/>
              <a:t>“Premio AUSIA Empresa Sostenible con SAP 2023” </a:t>
            </a:r>
            <a:r>
              <a:rPr lang="es-ES" dirty="0"/>
              <a:t>será comunicado en el evento anual </a:t>
            </a:r>
            <a:r>
              <a:rPr lang="es-ES" dirty="0" err="1"/>
              <a:t>ó</a:t>
            </a:r>
            <a:r>
              <a:rPr lang="es-ES" dirty="0"/>
              <a:t> en el que considere pertinente, el Grupo de Usuarios del país en el que la Empresa desarrolle su actividad.</a:t>
            </a:r>
          </a:p>
          <a:p>
            <a:pPr algn="just"/>
            <a:r>
              <a:rPr lang="es-ES" dirty="0"/>
              <a:t>Accederá a los siguientes beneficios: </a:t>
            </a:r>
          </a:p>
          <a:p>
            <a:pPr algn="just"/>
            <a:r>
              <a:rPr lang="es-ES" dirty="0"/>
              <a:t>• Acompañamiento de 4 semanas para construir un </a:t>
            </a:r>
            <a:r>
              <a:rPr lang="es-ES" dirty="0" err="1"/>
              <a:t>roadmap</a:t>
            </a:r>
            <a:r>
              <a:rPr lang="es-ES" dirty="0"/>
              <a:t> de sostenibilidad, incluyendo: 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Sesión ejecutiva para entender la estrategia, prioridades e iniciativas de sostenibilidad. 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Workshop de trabajo con las áreas responsables para entender la situación actual, puntos de dolor y potenciales oportunidades. 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Devolución de un entregable con el </a:t>
            </a:r>
            <a:r>
              <a:rPr lang="es-ES" dirty="0" err="1"/>
              <a:t>roadmap</a:t>
            </a:r>
            <a:r>
              <a:rPr lang="es-ES" dirty="0"/>
              <a:t> propuesto y una arquitectura futura. </a:t>
            </a:r>
          </a:p>
          <a:p>
            <a:pPr marL="285750" indent="-285750" algn="just">
              <a:buFontTx/>
              <a:buChar char="-"/>
            </a:pPr>
            <a:r>
              <a:rPr lang="es-ES" dirty="0"/>
              <a:t>Caso de valor con el impacto y beneficios.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• Espacio de 30 minutos en el marco del evento anual </a:t>
            </a:r>
            <a:r>
              <a:rPr lang="es-ES" dirty="0" err="1"/>
              <a:t>ó</a:t>
            </a:r>
            <a:r>
              <a:rPr lang="es-ES" dirty="0"/>
              <a:t> el que indique el Grupo de Usuarios SAP al que pertenece para presentar su caso de éxito. </a:t>
            </a:r>
          </a:p>
          <a:p>
            <a:pPr algn="just"/>
            <a:r>
              <a:rPr lang="es-ES" dirty="0"/>
              <a:t>• Espacio en el </a:t>
            </a:r>
            <a:r>
              <a:rPr lang="es-ES" dirty="0" err="1"/>
              <a:t>Newsletter</a:t>
            </a:r>
            <a:r>
              <a:rPr lang="es-ES" dirty="0"/>
              <a:t>, Sitio Web y Redes Sociales de AUSIA para su difusión. </a:t>
            </a:r>
          </a:p>
          <a:p>
            <a:pPr algn="just"/>
            <a:r>
              <a:rPr lang="es-ES" dirty="0"/>
              <a:t>• Ingreso al Programa Cliente de Referencia de SAP. </a:t>
            </a:r>
          </a:p>
          <a:p>
            <a:pPr algn="just"/>
            <a:r>
              <a:rPr lang="es-ES" dirty="0"/>
              <a:t>• Año de membresía bonificada para la Empresa en el Grupo de Usuarios que corresponda.</a:t>
            </a:r>
          </a:p>
          <a:p>
            <a:pPr algn="just"/>
            <a:endParaRPr lang="es-ES" dirty="0"/>
          </a:p>
          <a:p>
            <a:pPr algn="ctr"/>
            <a:r>
              <a:rPr lang="es-ES" b="1" dirty="0"/>
              <a:t>AUSIA se reserva el derecho de difundir los resultados del Premio a través de los medios de comunicación que considere más apropiados. 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92535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299720" y="1709994"/>
            <a:ext cx="1159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algn="just"/>
            <a:r>
              <a:rPr lang="es-ES" b="1" dirty="0"/>
              <a:t>5</a:t>
            </a:r>
            <a:r>
              <a:rPr lang="es-ES" dirty="0"/>
              <a:t>. </a:t>
            </a:r>
            <a:r>
              <a:rPr lang="es-ES" b="1" dirty="0"/>
              <a:t>REQUISITOS PARA LA PRESENTACION DE LA POSTULACION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• Presentación en </a:t>
            </a:r>
            <a:r>
              <a:rPr lang="es-ES" dirty="0" err="1"/>
              <a:t>template</a:t>
            </a:r>
            <a:r>
              <a:rPr lang="es-ES" dirty="0"/>
              <a:t> compartido por AUSIA, con el detalle solicitado con un máximo de 12 </a:t>
            </a:r>
            <a:r>
              <a:rPr lang="es-ES" dirty="0" err="1"/>
              <a:t>slides</a:t>
            </a:r>
            <a:r>
              <a:rPr lang="es-ES" dirty="0"/>
              <a:t>. Guía de contenido en el apartado 6 de este documento.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• Declaración escrita de la persona autorizada, aceptando la nominación para concursar en este Premio. Esta declaración puede ser una carta membretada firmada por el responsable o un mail que acredite dicha declaración.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• La documentación deberá ser enviada por correo electrónico a apoyooperativo.ii@ausia.info aclarando en el Asunto </a:t>
            </a:r>
            <a:r>
              <a:rPr lang="es-ES" b="1" dirty="0"/>
              <a:t>“Premio Empresa Sostenible con SAP 2023” </a:t>
            </a:r>
            <a:r>
              <a:rPr lang="es-ES" dirty="0"/>
              <a:t>– (Nombre de la empresa).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90011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299720" y="1045626"/>
            <a:ext cx="1159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6. CONTENIDO DE LA PRESENTACION</a:t>
            </a:r>
          </a:p>
          <a:p>
            <a:pPr algn="just"/>
            <a:r>
              <a:rPr lang="es-ES" dirty="0"/>
              <a:t>La siguiente es una guía de la forma y contenido para presentar la información: </a:t>
            </a:r>
          </a:p>
          <a:p>
            <a:pPr algn="just"/>
            <a:r>
              <a:rPr lang="es-ES" b="1" dirty="0"/>
              <a:t>6.1 TITULO DEL PROYECTO 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6.2 INDICE DE LA PRESENTACION 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6.3 RESUMEN DEL PROYECTO</a:t>
            </a:r>
          </a:p>
          <a:p>
            <a:pPr algn="just"/>
            <a:r>
              <a:rPr lang="es-ES" dirty="0"/>
              <a:t>• Breve descripción del contexto: Empresa, negocio, </a:t>
            </a:r>
            <a:r>
              <a:rPr lang="es-ES" dirty="0" err="1"/>
              <a:t>stakeholders</a:t>
            </a:r>
            <a:r>
              <a:rPr lang="es-ES" dirty="0"/>
              <a:t>, etc. </a:t>
            </a:r>
          </a:p>
          <a:p>
            <a:pPr algn="just"/>
            <a:r>
              <a:rPr lang="es-ES" dirty="0"/>
              <a:t>• Socio de negocios elegido. </a:t>
            </a:r>
          </a:p>
          <a:p>
            <a:pPr algn="just"/>
            <a:r>
              <a:rPr lang="es-ES" dirty="0"/>
              <a:t>• Problemática identificada que dio origen al proyecto y expectativas del mismo. </a:t>
            </a:r>
          </a:p>
          <a:p>
            <a:pPr algn="just"/>
            <a:r>
              <a:rPr lang="es-ES" dirty="0"/>
              <a:t>• Procesos a mejorar.</a:t>
            </a:r>
          </a:p>
          <a:p>
            <a:pPr algn="just"/>
            <a:r>
              <a:rPr lang="es-ES" dirty="0"/>
              <a:t>• Caso de negocio.</a:t>
            </a:r>
          </a:p>
          <a:p>
            <a:pPr algn="just"/>
            <a:r>
              <a:rPr lang="es-ES" dirty="0"/>
              <a:t>• Metodología </a:t>
            </a:r>
          </a:p>
          <a:p>
            <a:pPr algn="just"/>
            <a:r>
              <a:rPr lang="es-ES" dirty="0"/>
              <a:t>• Resultados obtenidos e impacto en el negocio. </a:t>
            </a:r>
          </a:p>
          <a:p>
            <a:pPr algn="just"/>
            <a:r>
              <a:rPr lang="es-ES" dirty="0"/>
              <a:t>• Datos de contacto de la empresa: Sitio web y/o redes sociales. </a:t>
            </a:r>
          </a:p>
          <a:p>
            <a:pPr algn="just"/>
            <a:r>
              <a:rPr lang="es-ES" dirty="0"/>
              <a:t>• Reportes de sostenibilidad. </a:t>
            </a:r>
          </a:p>
          <a:p>
            <a:pPr algn="just"/>
            <a:r>
              <a:rPr lang="es-ES" dirty="0"/>
              <a:t>• Certificaciones planificadas, en proceso u obtenidas (Sistemas B, Normas ISO, otras). </a:t>
            </a:r>
          </a:p>
          <a:p>
            <a:pPr algn="just"/>
            <a:r>
              <a:rPr lang="es-ES" dirty="0"/>
              <a:t>• Balance Social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4700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200892" y="1599624"/>
            <a:ext cx="1159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Este resumen debe ser una presentación en PowerPoint con formato PDF, basado en el </a:t>
            </a:r>
            <a:r>
              <a:rPr lang="es-ES" dirty="0" err="1"/>
              <a:t>template</a:t>
            </a:r>
            <a:r>
              <a:rPr lang="es-ES" dirty="0"/>
              <a:t> compartido por AUSIA, que será expuesto por el responsable de la presentación de la Empresa ganadora, durante el evento anual del Grupo de Usuarios o su equivalente para el año 2023. 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6.4 DESCRIPCION DETALLADA DEL PROYECTO </a:t>
            </a:r>
          </a:p>
          <a:p>
            <a:pPr algn="just"/>
            <a:endParaRPr lang="es-ES" b="1" dirty="0"/>
          </a:p>
          <a:p>
            <a:pPr algn="just"/>
            <a:r>
              <a:rPr lang="es-ES" dirty="0"/>
              <a:t>• Equipo de implementación.</a:t>
            </a:r>
          </a:p>
          <a:p>
            <a:pPr algn="just"/>
            <a:r>
              <a:rPr lang="es-ES" dirty="0"/>
              <a:t>• </a:t>
            </a:r>
            <a:r>
              <a:rPr lang="es-ES" dirty="0" err="1"/>
              <a:t>Stakeholders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• Método de gestión.</a:t>
            </a:r>
          </a:p>
          <a:p>
            <a:pPr algn="just"/>
            <a:r>
              <a:rPr lang="es-ES" dirty="0"/>
              <a:t>• Complejidad de la solución implementada.</a:t>
            </a:r>
          </a:p>
          <a:p>
            <a:pPr algn="just"/>
            <a:r>
              <a:rPr lang="es-ES" dirty="0"/>
              <a:t>• Detalle de Soluciones SAP implementadas.</a:t>
            </a:r>
          </a:p>
          <a:p>
            <a:pPr algn="just"/>
            <a:r>
              <a:rPr lang="es-ES" dirty="0"/>
              <a:t>• Riesgos y oportunidades.</a:t>
            </a:r>
          </a:p>
          <a:p>
            <a:pPr algn="just"/>
            <a:r>
              <a:rPr lang="es-ES" dirty="0"/>
              <a:t>• Documentación del proceso.</a:t>
            </a:r>
          </a:p>
          <a:p>
            <a:pPr algn="just"/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41425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299720" y="1553457"/>
            <a:ext cx="1159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6.5 DOCUMENTACION DE SOPORTE (OPTATIVO)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• Organigrama del equipo de trabajo. </a:t>
            </a:r>
          </a:p>
          <a:p>
            <a:pPr algn="just"/>
            <a:r>
              <a:rPr lang="es-ES" dirty="0"/>
              <a:t>• Cronograma. </a:t>
            </a:r>
          </a:p>
          <a:p>
            <a:pPr algn="just"/>
            <a:r>
              <a:rPr lang="es-ES" dirty="0"/>
              <a:t>• Plan de comunicaciones. </a:t>
            </a:r>
          </a:p>
          <a:p>
            <a:pPr algn="just"/>
            <a:r>
              <a:rPr lang="es-ES" dirty="0"/>
              <a:t>• Plan de calidad. </a:t>
            </a:r>
          </a:p>
          <a:p>
            <a:pPr algn="just"/>
            <a:r>
              <a:rPr lang="es-ES" dirty="0"/>
              <a:t>• Cualquier otro documento que la Empresa considere relevante para su evaluación.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43477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599440" y="3261617"/>
            <a:ext cx="11592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/>
              <a:t>¡Muchas gracias por sumarse a ésta iniciativa!</a:t>
            </a:r>
          </a:p>
          <a:p>
            <a:pPr algn="just"/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22797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EADD0DF-0DB7-6790-7A32-69093187DC04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  <p:sp>
          <p:nvSpPr>
            <p:cNvPr id="3" name="Triángulo rectángulo 2">
              <a:extLst>
                <a:ext uri="{FF2B5EF4-FFF2-40B4-BE49-F238E27FC236}">
                  <a16:creationId xmlns:a16="http://schemas.microsoft.com/office/drawing/2014/main" id="{55E02DFC-46BC-9CDB-99F3-257DBE2E11F0}"/>
                </a:ext>
              </a:extLst>
            </p:cNvPr>
            <p:cNvSpPr/>
            <p:nvPr/>
          </p:nvSpPr>
          <p:spPr>
            <a:xfrm flipH="1">
              <a:off x="-1" y="0"/>
              <a:ext cx="12192000" cy="6216650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95F9554-11E3-C3AD-0630-D0C3F914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A936662-37F1-F465-5B2E-1D5B6AB2CDE1}"/>
              </a:ext>
            </a:extLst>
          </p:cNvPr>
          <p:cNvSpPr txBox="1"/>
          <p:nvPr/>
        </p:nvSpPr>
        <p:spPr>
          <a:xfrm>
            <a:off x="398548" y="2107455"/>
            <a:ext cx="1159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trata de un espacio destinado a compartir experiencias con la Comunidad de Usuarios SAP, en el marco de un mercado cada vez más competitivo y consciente de la necesidad de encarar la actividad empresarial teniendo en cuenta el desarrollo sustentable de todos los actores de la sociedad, dónde el éxito está ligado a considerar el triple impacto, ambiental, social y económico. La Sostenibilidad tiene cada día mayor peso en la definición de la estrategia de las empresas, en las decisiones de los consumidores y en el compromiso con la comunidad. </a:t>
            </a: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C66D61-0D87-A01A-96B3-08F5FD5260F3}"/>
              </a:ext>
            </a:extLst>
          </p:cNvPr>
          <p:cNvSpPr txBox="1"/>
          <p:nvPr/>
        </p:nvSpPr>
        <p:spPr>
          <a:xfrm>
            <a:off x="398548" y="4162052"/>
            <a:ext cx="11592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La importancia de anticiparse a los cambios, enfrentar los desafíos y convertirlo en oportunidades, logran que las empresas sean cada vez más sostenibles e inteligentes.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36291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299720" y="1600180"/>
            <a:ext cx="1159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BASES Y CONDICIONES</a:t>
            </a:r>
          </a:p>
          <a:p>
            <a:endParaRPr lang="es-ES" b="1" dirty="0"/>
          </a:p>
          <a:p>
            <a:pPr marL="342900" indent="-342900">
              <a:buAutoNum type="arabicPeriod"/>
            </a:pPr>
            <a:r>
              <a:rPr lang="es-ES" b="1" dirty="0"/>
              <a:t>OBJETIVOS</a:t>
            </a:r>
          </a:p>
          <a:p>
            <a:endParaRPr lang="es-ES" dirty="0"/>
          </a:p>
          <a:p>
            <a:pPr algn="just"/>
            <a:r>
              <a:rPr lang="es-ES" dirty="0"/>
              <a:t>El Premio reconoce y difunde los logros de las Empresas y </a:t>
            </a:r>
            <a:r>
              <a:rPr lang="es-ES" dirty="0" err="1"/>
              <a:t>Partners</a:t>
            </a:r>
            <a:r>
              <a:rPr lang="es-ES" dirty="0"/>
              <a:t> que participan del ecosistema de AUSIA a través de la implementación de soluciones, herramientas de medición, indicadores y demás iniciativas que les permitan reducir el impacto que genera su actividad en la Comunidad. </a:t>
            </a:r>
          </a:p>
          <a:p>
            <a:endParaRPr lang="es-ES" dirty="0"/>
          </a:p>
          <a:p>
            <a:r>
              <a:rPr lang="es-ES" b="1" dirty="0"/>
              <a:t>Se basa en tres objetivos: 	</a:t>
            </a:r>
          </a:p>
          <a:p>
            <a:endParaRPr lang="es-ES" b="1" dirty="0"/>
          </a:p>
          <a:p>
            <a:r>
              <a:rPr lang="es-ES" dirty="0"/>
              <a:t>• Reconocer el compromiso con la Comunidad. </a:t>
            </a:r>
          </a:p>
          <a:p>
            <a:r>
              <a:rPr lang="es-ES" dirty="0"/>
              <a:t>• Promover y premiar las iniciativas relacionadas con el desarrollo sostenible. </a:t>
            </a:r>
          </a:p>
          <a:p>
            <a:r>
              <a:rPr lang="es-ES" dirty="0"/>
              <a:t>• Compartir su conocimiento y experiencias.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670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299720" y="1600180"/>
            <a:ext cx="1159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2. CONDICIONES PARA CALIFICAR</a:t>
            </a:r>
          </a:p>
          <a:p>
            <a:endParaRPr lang="es-ES" dirty="0"/>
          </a:p>
          <a:p>
            <a:r>
              <a:rPr lang="es-ES" dirty="0"/>
              <a:t>Calificarán para postularse al Premio, las Empresas que, basadas en plataforma y herramientas SAP, hayan implementado en forma exitosa soluciones e iniciativas, que cumplan con las siguientes condiciones:</a:t>
            </a:r>
          </a:p>
          <a:p>
            <a:endParaRPr lang="es-ES" dirty="0"/>
          </a:p>
          <a:p>
            <a:r>
              <a:rPr lang="es-ES" dirty="0"/>
              <a:t>• Empresas cuya actividad se desarrolle en Argentina, Bolivia, Chile, Colombia, Ecuador, España, Uruguay, Perú y Venezuela. </a:t>
            </a:r>
          </a:p>
          <a:p>
            <a:r>
              <a:rPr lang="es-ES" dirty="0"/>
              <a:t>• Pertenecer al sector público o privado y de cualquier tipo de industria. </a:t>
            </a:r>
          </a:p>
          <a:p>
            <a:r>
              <a:rPr lang="es-ES" dirty="0"/>
              <a:t>• Iniciativas implementadas con personal propio o tercerizado. </a:t>
            </a:r>
          </a:p>
          <a:p>
            <a:r>
              <a:rPr lang="es-ES" dirty="0"/>
              <a:t>• La empresa postulante sea miembro del Grupo de Usuarios del país en el que desarrolle su actividad, pudiendo asociarse para cumplir este punto, obteniendo el primer año bonificado de membresía. </a:t>
            </a:r>
          </a:p>
          <a:p>
            <a:r>
              <a:rPr lang="es-ES" dirty="0"/>
              <a:t>• Que las iniciativas se hayan implementado en los últimos 24 meses anteriores a la fecha de presentación de la postulación. </a:t>
            </a:r>
          </a:p>
          <a:p>
            <a:r>
              <a:rPr lang="es-ES" dirty="0"/>
              <a:t>• Acreditar la utilización de alguna metodología de gestión, que deberá estar debidamente documentada.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4065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200892" y="2353676"/>
            <a:ext cx="11592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/>
              <a:t>Se entiende como “herramientas SAP” a todos los componentes de la suite ERP, en cualquiera de sus versiones (ECC o S/4HANA); Soluciones de Industria basadas en la misma plataforma; soluciones basadas en plataformas de </a:t>
            </a:r>
            <a:r>
              <a:rPr lang="es-ES" sz="2200" b="1" dirty="0" err="1"/>
              <a:t>analytics</a:t>
            </a:r>
            <a:r>
              <a:rPr lang="es-ES" sz="2200" b="1" dirty="0"/>
              <a:t> (SAP </a:t>
            </a:r>
            <a:r>
              <a:rPr lang="es-ES" sz="2200" b="1" dirty="0" err="1"/>
              <a:t>Analytics</a:t>
            </a:r>
            <a:r>
              <a:rPr lang="es-ES" sz="2200" b="1" dirty="0"/>
              <a:t> Cloud, Data </a:t>
            </a:r>
            <a:r>
              <a:rPr lang="es-ES" sz="2200" b="1" dirty="0" err="1"/>
              <a:t>Warehouse</a:t>
            </a:r>
            <a:r>
              <a:rPr lang="es-ES" sz="2200" b="1" dirty="0"/>
              <a:t> Cloud, HANA), movilidad/usabilidad (SAP Fiori); proyectos implementados en plataforma de extensión e integración (Business </a:t>
            </a:r>
            <a:r>
              <a:rPr lang="es-ES" sz="2200" b="1" dirty="0" err="1"/>
              <a:t>Technology</a:t>
            </a:r>
            <a:r>
              <a:rPr lang="es-ES" sz="2200" b="1" dirty="0"/>
              <a:t> </a:t>
            </a:r>
            <a:r>
              <a:rPr lang="es-ES" sz="2200" b="1" dirty="0" err="1"/>
              <a:t>Platform</a:t>
            </a:r>
            <a:r>
              <a:rPr lang="es-ES" sz="2200" b="1" dirty="0"/>
              <a:t>); soluciones de líneas de negocio (</a:t>
            </a:r>
            <a:r>
              <a:rPr lang="es-ES" sz="2200" b="1" dirty="0" err="1"/>
              <a:t>Success</a:t>
            </a:r>
            <a:r>
              <a:rPr lang="es-ES" sz="2200" b="1" dirty="0"/>
              <a:t> </a:t>
            </a:r>
            <a:r>
              <a:rPr lang="es-ES" sz="2200" b="1" dirty="0" err="1"/>
              <a:t>Factors</a:t>
            </a:r>
            <a:r>
              <a:rPr lang="es-ES" sz="2200" b="1" dirty="0"/>
              <a:t>, Ariba, </a:t>
            </a:r>
            <a:r>
              <a:rPr lang="es-ES" sz="2200" b="1" dirty="0" err="1"/>
              <a:t>Concur</a:t>
            </a:r>
            <a:r>
              <a:rPr lang="es-ES" sz="2200" b="1" dirty="0"/>
              <a:t>, </a:t>
            </a:r>
            <a:r>
              <a:rPr lang="es-ES" sz="2200" b="1" dirty="0" err="1"/>
              <a:t>Fieldglass</a:t>
            </a:r>
            <a:r>
              <a:rPr lang="es-ES" sz="2200" b="1" dirty="0"/>
              <a:t>, </a:t>
            </a:r>
            <a:r>
              <a:rPr lang="es-ES" sz="2200" b="1" dirty="0" err="1"/>
              <a:t>Qualtrics</a:t>
            </a:r>
            <a:r>
              <a:rPr lang="es-ES" sz="2200" b="1" dirty="0"/>
              <a:t>) y cualquier otro proyecto de tecnología que utilice o potencie las capacidades de la plataforma tecnológica de SAP.</a:t>
            </a:r>
            <a:endParaRPr lang="es-AR" sz="2200" b="1" dirty="0"/>
          </a:p>
        </p:txBody>
      </p:sp>
    </p:spTree>
    <p:extLst>
      <p:ext uri="{BB962C8B-B14F-4D97-AF65-F5344CB8AC3E}">
        <p14:creationId xmlns:p14="http://schemas.microsoft.com/office/powerpoint/2010/main" val="140939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456614" y="952916"/>
            <a:ext cx="11592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3. PROCESO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3.1 PRESENTACION</a:t>
            </a:r>
          </a:p>
          <a:p>
            <a:pPr algn="just"/>
            <a:endParaRPr lang="es-ES" b="1" dirty="0"/>
          </a:p>
          <a:p>
            <a:pPr algn="just"/>
            <a:r>
              <a:rPr lang="es-ES" dirty="0"/>
              <a:t>La Empresa puede postularse mediante cualquier persona que acredite estar autorizada, por un representante legal o apoderado de la misma.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Si las iniciativas fueron implementadas con una empresa externa, ésta deberá prestar conformidad para la postulación.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Cada postulación deberá contar con una persona designada como Líder de la nominación que será el punto de contacto de AUSIA para todas las comunicaciones relacionadas. 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3.2 EVALUACION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Con las postulaciones recibidas, AUSIA realizará una </a:t>
            </a:r>
            <a:r>
              <a:rPr lang="es-ES" dirty="0" err="1"/>
              <a:t>pre-evaluación</a:t>
            </a:r>
            <a:r>
              <a:rPr lang="es-ES" dirty="0"/>
              <a:t> para asegurar que la Empresa cumpla con los requisitos para la calificación, mencionados en el punto 2 del presente documento, en cuyo caso serán elevadas al Comité de Evaluación multidisciplinario integrado por académicos, representantes de SAP y de AUSIA.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05779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299720" y="814268"/>
            <a:ext cx="115925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3.3 PROCESO DE SELECCIÓN Y FINALISTAS</a:t>
            </a:r>
          </a:p>
          <a:p>
            <a:pPr algn="just"/>
            <a:endParaRPr lang="es-ES" sz="2400" dirty="0"/>
          </a:p>
          <a:p>
            <a:pPr algn="just"/>
            <a:r>
              <a:rPr lang="es-ES" dirty="0"/>
              <a:t>Luego de recibir las postulaciones que calificaron al Premio cada miembro del Comité Evaluador lo calificará en forma individual.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puntuación de todos los evaluadores se promediará y se confeccionará una lista ordenada por puntaje. La que obtenga la máxima puntuación será elegida como </a:t>
            </a:r>
            <a:r>
              <a:rPr lang="es-ES" b="1" dirty="0"/>
              <a:t>“Empresa Sostenible con SAP 2023”.</a:t>
            </a:r>
          </a:p>
          <a:p>
            <a:pPr algn="just"/>
            <a:endParaRPr lang="es-ES" b="1" dirty="0"/>
          </a:p>
          <a:p>
            <a:pPr algn="just"/>
            <a:r>
              <a:rPr lang="es-ES" dirty="0"/>
              <a:t>AUSIA contactará vía correo electrónico a cada Líder de nominación para notificarles los resultados de su evaluación. 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3.4 CRITERIOS DE EVALUACION</a:t>
            </a:r>
          </a:p>
          <a:p>
            <a:pPr algn="just"/>
            <a:endParaRPr lang="es-ES" b="1" dirty="0"/>
          </a:p>
          <a:p>
            <a:pPr algn="just"/>
            <a:r>
              <a:rPr lang="es-ES" dirty="0"/>
              <a:t>Se premiará a la Empresa que mayor impacto y resultados haya obtenido en el cumplimiento de las métricas y objetivos ASG (ambientales, sociales y de gobierno corporativo), a partir de sistemas SAP o datos de sistemas SAP: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• Los criterios de sostenibilidad aplicados, teniendo de referencia las 21 métricas del 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err="1"/>
              <a:t>Economic</a:t>
            </a:r>
            <a:r>
              <a:rPr lang="es-ES" dirty="0"/>
              <a:t> </a:t>
            </a:r>
            <a:r>
              <a:rPr lang="es-ES" dirty="0" err="1"/>
              <a:t>Forum</a:t>
            </a:r>
            <a:r>
              <a:rPr lang="es-ES" dirty="0"/>
              <a:t>, indicando qué soluciones o herramientas SAP se utilizaron, en forma directa o indirecta, para alimentar esos indicadores. En caso de ser indirectas, indicar el porcentaje de los datos que se originan a partir de un sistema SAP, informando el nombre del mismo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58569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4B021C5-97A2-1C48-868C-1E7A1F167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520" y="1066470"/>
            <a:ext cx="8306959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AB06980-16B1-8353-62E7-C53179B9ABF0}"/>
              </a:ext>
            </a:extLst>
          </p:cNvPr>
          <p:cNvGrpSpPr/>
          <p:nvPr/>
        </p:nvGrpSpPr>
        <p:grpSpPr>
          <a:xfrm>
            <a:off x="0" y="152400"/>
            <a:ext cx="12192000" cy="6705600"/>
            <a:chOff x="0" y="152400"/>
            <a:chExt cx="12192000" cy="6705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6EF4E95-B364-AE58-D816-64B8A4EA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7453" y="152400"/>
              <a:ext cx="2223655" cy="800516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15E5ECA-6652-BFF3-ED1B-7891C689204D}"/>
                </a:ext>
              </a:extLst>
            </p:cNvPr>
            <p:cNvSpPr txBox="1"/>
            <p:nvPr/>
          </p:nvSpPr>
          <p:spPr>
            <a:xfrm>
              <a:off x="200892" y="291048"/>
              <a:ext cx="927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>
                  <a:solidFill>
                    <a:srgbClr val="4464A0"/>
                  </a:solidFill>
                  <a:latin typeface="Neo Sans Std" panose="020B0504030504040204" pitchFamily="34" charset="0"/>
                </a:rPr>
                <a:t>PREMIO AUSIA 2023 – EMPRESA SOSTENIBLE CON SAP</a:t>
              </a:r>
            </a:p>
          </p:txBody>
        </p:sp>
        <p:pic>
          <p:nvPicPr>
            <p:cNvPr id="8" name="Imagen 7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8D85116E-77A0-FEED-3CA0-C3FF718FF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49" b="-1"/>
            <a:stretch/>
          </p:blipFill>
          <p:spPr>
            <a:xfrm>
              <a:off x="0" y="6216650"/>
              <a:ext cx="12192000" cy="64135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587BDFC-DA41-8FE0-187F-9FC8FE673F3C}"/>
              </a:ext>
            </a:extLst>
          </p:cNvPr>
          <p:cNvSpPr txBox="1"/>
          <p:nvPr/>
        </p:nvSpPr>
        <p:spPr>
          <a:xfrm>
            <a:off x="299720" y="1345783"/>
            <a:ext cx="1159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algn="just"/>
            <a:r>
              <a:rPr lang="es-ES" dirty="0"/>
              <a:t>• Se evaluará la evolución de las métricas, la metodología aplicada y la documentación de soporte.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• Cumplimiento de las necesidades a cumplir y su alcance, se evaluará si la Empresa ha cumplido con las definiciones que dieron origen a las iniciativas sostenibles.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• </a:t>
            </a:r>
            <a:r>
              <a:rPr lang="es-ES" b="1" dirty="0"/>
              <a:t>Presentación: </a:t>
            </a:r>
            <a:r>
              <a:rPr lang="es-ES" dirty="0"/>
              <a:t>Se calificará si se ha presentado dentro del plazo definido y si cumple con todos los puntos detallados para participar en el concurso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064666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8AEA9B6-2D9C-478E-B872-23C6BAC964F8}" vid="{969E99A1-7582-4652-9B7A-75930E63945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1587</Words>
  <Application>Microsoft Office PowerPoint</Application>
  <PresentationFormat>Panorámica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Neo Sans Std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RIGGIO NICOLÁS URIEL</dc:creator>
  <cp:lastModifiedBy>Monica Melito</cp:lastModifiedBy>
  <cp:revision>5</cp:revision>
  <dcterms:created xsi:type="dcterms:W3CDTF">2023-03-28T11:25:36Z</dcterms:created>
  <dcterms:modified xsi:type="dcterms:W3CDTF">2023-04-10T21:00:35Z</dcterms:modified>
</cp:coreProperties>
</file>