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65" r:id="rId5"/>
    <p:sldId id="374" r:id="rId6"/>
    <p:sldId id="375" r:id="rId7"/>
    <p:sldId id="366" r:id="rId8"/>
    <p:sldId id="377" r:id="rId9"/>
    <p:sldId id="367" r:id="rId10"/>
    <p:sldId id="376" r:id="rId11"/>
    <p:sldId id="372" r:id="rId12"/>
    <p:sldId id="276" r:id="rId13"/>
    <p:sldId id="269" r:id="rId14"/>
    <p:sldId id="379" r:id="rId15"/>
    <p:sldId id="368" r:id="rId16"/>
    <p:sldId id="370" r:id="rId17"/>
    <p:sldId id="306" r:id="rId18"/>
    <p:sldId id="307" r:id="rId19"/>
    <p:sldId id="308" r:id="rId20"/>
    <p:sldId id="309" r:id="rId21"/>
    <p:sldId id="310" r:id="rId22"/>
    <p:sldId id="311" r:id="rId23"/>
    <p:sldId id="378" r:id="rId24"/>
    <p:sldId id="369" r:id="rId25"/>
    <p:sldId id="371" r:id="rId26"/>
    <p:sldId id="259" r:id="rId27"/>
    <p:sldId id="257" r:id="rId28"/>
    <p:sldId id="256" r:id="rId29"/>
    <p:sldId id="357" r:id="rId30"/>
    <p:sldId id="358" r:id="rId31"/>
    <p:sldId id="359" r:id="rId32"/>
    <p:sldId id="360" r:id="rId33"/>
    <p:sldId id="361" r:id="rId34"/>
    <p:sldId id="364" r:id="rId35"/>
    <p:sldId id="362" r:id="rId36"/>
    <p:sldId id="363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CBCE20-9DCD-431B-BD40-0B41093D677F}" v="2" dt="2022-11-28T13:55:41.3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ausapeoficial-my.sharepoint.com/personal/jesus_alvarez_ausape_com/Documents/Datos-Jesus-Nube/04_JD_Jesus/Asistentes%20-%20Reunione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kumimoji="0" lang="es-ES" sz="1800" b="1" i="0" u="none" strike="noStrike" kern="1200" cap="none" spc="0" normalizeH="0" baseline="0">
                <a:ln>
                  <a:noFill/>
                </a:ln>
                <a:solidFill>
                  <a:srgbClr val="00A1E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kumimoji="0" lang="es-ES" sz="1800" b="1" i="0" u="none" strike="noStrike" kern="1200" cap="none" spc="0" normalizeH="0" baseline="0" dirty="0">
                <a:ln>
                  <a:noFill/>
                </a:ln>
                <a:solidFill>
                  <a:srgbClr val="00A1E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AUSAPE 2000 – 2022 (noviembre)</a:t>
            </a:r>
          </a:p>
        </c:rich>
      </c:tx>
      <c:layout>
        <c:manualLayout>
          <c:xMode val="edge"/>
          <c:yMode val="edge"/>
          <c:x val="4.8936883057845194E-2"/>
          <c:y val="2.47975678857827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7028461149153931E-2"/>
          <c:y val="0.11507438294083537"/>
          <c:w val="0.94736797337470346"/>
          <c:h val="0.78101404479573244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790">
                <a:alpha val="35000"/>
              </a:srgbClr>
            </a:solidFill>
          </c:spPr>
          <c:invertIfNegative val="0"/>
          <c:dPt>
            <c:idx val="22"/>
            <c:invertIfNegative val="0"/>
            <c:bubble3D val="0"/>
            <c:spPr>
              <a:solidFill>
                <a:srgbClr val="007790"/>
              </a:solidFill>
            </c:spPr>
            <c:extLst>
              <c:ext xmlns:c16="http://schemas.microsoft.com/office/drawing/2014/chart" uri="{C3380CC4-5D6E-409C-BE32-E72D297353CC}">
                <c16:uniqueId val="{00000001-5938-4B5C-A44A-DCC99DC44081}"/>
              </c:ext>
            </c:extLst>
          </c:dPt>
          <c:cat>
            <c:multiLvlStrRef>
              <c:f>[1]Historico!$A$22:$A$44</c:f>
            </c:multiLvlStrRef>
          </c:cat>
          <c:val>
            <c:numRef>
              <c:f>[1]Historico!$B$22:$B$44</c:f>
            </c:numRef>
          </c:val>
          <c:extLst>
            <c:ext xmlns:c16="http://schemas.microsoft.com/office/drawing/2014/chart" uri="{C3380CC4-5D6E-409C-BE32-E72D297353CC}">
              <c16:uniqueId val="{00000002-5938-4B5C-A44A-DCC99DC44081}"/>
            </c:ext>
          </c:extLst>
        </c:ser>
        <c:ser>
          <c:idx val="0"/>
          <c:order val="1"/>
          <c:spPr>
            <a:solidFill>
              <a:srgbClr val="007790">
                <a:alpha val="35000"/>
              </a:srgbClr>
            </a:solidFill>
          </c:spPr>
          <c:invertIfNegative val="0"/>
          <c:dPt>
            <c:idx val="22"/>
            <c:invertIfNegative val="0"/>
            <c:bubble3D val="0"/>
            <c:spPr>
              <a:solidFill>
                <a:srgbClr val="007790"/>
              </a:solidFill>
            </c:spPr>
            <c:extLst>
              <c:ext xmlns:c16="http://schemas.microsoft.com/office/drawing/2014/chart" uri="{C3380CC4-5D6E-409C-BE32-E72D297353CC}">
                <c16:uniqueId val="{00000004-5938-4B5C-A44A-DCC99DC44081}"/>
              </c:ext>
            </c:extLst>
          </c:dPt>
          <c:dLbls>
            <c:dLbl>
              <c:idx val="22"/>
              <c:layout>
                <c:manualLayout>
                  <c:x val="9.7644044494438196E-8"/>
                  <c:y val="-0.1614163319769593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1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dirty="0"/>
                      <a:t>75</a:t>
                    </a:r>
                  </a:p>
                  <a:p>
                    <a:pPr>
                      <a:defRPr sz="11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endParaRPr lang="en-US" dirty="0"/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186897824999066E-2"/>
                      <c:h val="6.455633506265454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5938-4B5C-A44A-DCC99DC4408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[1]Historico!$A$22:$A$44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[1]Historico!$B$22:$B$44</c:f>
              <c:numCache>
                <c:formatCode>General</c:formatCode>
                <c:ptCount val="23"/>
                <c:pt idx="0">
                  <c:v>13</c:v>
                </c:pt>
                <c:pt idx="1">
                  <c:v>23</c:v>
                </c:pt>
                <c:pt idx="2">
                  <c:v>39</c:v>
                </c:pt>
                <c:pt idx="3">
                  <c:v>31</c:v>
                </c:pt>
                <c:pt idx="4">
                  <c:v>42</c:v>
                </c:pt>
                <c:pt idx="5">
                  <c:v>50</c:v>
                </c:pt>
                <c:pt idx="6">
                  <c:v>48</c:v>
                </c:pt>
                <c:pt idx="7">
                  <c:v>59</c:v>
                </c:pt>
                <c:pt idx="8">
                  <c:v>45</c:v>
                </c:pt>
                <c:pt idx="9">
                  <c:v>57</c:v>
                </c:pt>
                <c:pt idx="10">
                  <c:v>41</c:v>
                </c:pt>
                <c:pt idx="11">
                  <c:v>50</c:v>
                </c:pt>
                <c:pt idx="12">
                  <c:v>55</c:v>
                </c:pt>
                <c:pt idx="13">
                  <c:v>62</c:v>
                </c:pt>
                <c:pt idx="14">
                  <c:v>85</c:v>
                </c:pt>
                <c:pt idx="15">
                  <c:v>64</c:v>
                </c:pt>
                <c:pt idx="16">
                  <c:v>75</c:v>
                </c:pt>
                <c:pt idx="17">
                  <c:v>85</c:v>
                </c:pt>
                <c:pt idx="18">
                  <c:v>81</c:v>
                </c:pt>
                <c:pt idx="19">
                  <c:v>89</c:v>
                </c:pt>
                <c:pt idx="20">
                  <c:v>65</c:v>
                </c:pt>
                <c:pt idx="21">
                  <c:v>82</c:v>
                </c:pt>
                <c:pt idx="2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38-4B5C-A44A-DCC99DC44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1889296"/>
        <c:axId val="1"/>
      </c:barChart>
      <c:catAx>
        <c:axId val="921889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 algn="ctr">
              <a:defRPr lang="en-US" sz="10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E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 algn="ctr">
              <a:defRPr lang="en-US" sz="10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ES"/>
          </a:p>
        </c:txPr>
        <c:crossAx val="921889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kumimoji="0" lang="es-ES" sz="1800" b="1" i="0" u="none" strike="noStrike" kern="1200" cap="none" spc="0" normalizeH="0" baseline="0">
                <a:ln>
                  <a:noFill/>
                </a:ln>
                <a:solidFill>
                  <a:srgbClr val="00A1E7"/>
                </a:solidFill>
                <a:effectLst/>
                <a:uLnTx/>
                <a:uFillTx/>
                <a:latin typeface="Helvetica 55 Roman" panose="020B0500000000000000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kumimoji="0" lang="es-ES" sz="1800" b="1" i="0" u="none" strike="noStrike" kern="1200" cap="none" spc="0" normalizeH="0" baseline="0" dirty="0">
                <a:ln>
                  <a:noFill/>
                </a:ln>
                <a:solidFill>
                  <a:srgbClr val="00A1E7"/>
                </a:solidFill>
                <a:effectLst/>
                <a:uLnTx/>
                <a:uFillTx/>
                <a:latin typeface="Helvetica 55 Roman" panose="020B05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Asistentes AUSAPE 2000 – 2022 (1 de noviembre)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790">
                <a:alpha val="35000"/>
              </a:srgbClr>
            </a:solidFill>
          </c:spPr>
          <c:invertIfNegative val="0"/>
          <c:dPt>
            <c:idx val="22"/>
            <c:invertIfNegative val="0"/>
            <c:bubble3D val="0"/>
            <c:spPr>
              <a:solidFill>
                <a:srgbClr val="007790"/>
              </a:solidFill>
            </c:spPr>
            <c:extLst>
              <c:ext xmlns:c16="http://schemas.microsoft.com/office/drawing/2014/chart" uri="{C3380CC4-5D6E-409C-BE32-E72D297353CC}">
                <c16:uniqueId val="{00000001-E7B2-43CC-AED2-FF1C47F8C8D9}"/>
              </c:ext>
            </c:extLst>
          </c:dPt>
          <c:dLbls>
            <c:dLbl>
              <c:idx val="22"/>
              <c:layout>
                <c:manualLayout>
                  <c:x val="0"/>
                  <c:y val="-5.07067604089600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3072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7B2-43CC-AED2-FF1C47F8C8D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Historico!$A$48:$A$70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Historico!$B$48:$B$70</c:f>
              <c:numCache>
                <c:formatCode>General</c:formatCode>
                <c:ptCount val="23"/>
                <c:pt idx="0">
                  <c:v>426</c:v>
                </c:pt>
                <c:pt idx="1">
                  <c:v>712</c:v>
                </c:pt>
                <c:pt idx="2">
                  <c:v>1040</c:v>
                </c:pt>
                <c:pt idx="3">
                  <c:v>950</c:v>
                </c:pt>
                <c:pt idx="4">
                  <c:v>1005</c:v>
                </c:pt>
                <c:pt idx="5">
                  <c:v>1114</c:v>
                </c:pt>
                <c:pt idx="6">
                  <c:v>1120</c:v>
                </c:pt>
                <c:pt idx="7">
                  <c:v>967</c:v>
                </c:pt>
                <c:pt idx="8">
                  <c:v>1048</c:v>
                </c:pt>
                <c:pt idx="9">
                  <c:v>1048</c:v>
                </c:pt>
                <c:pt idx="10">
                  <c:v>1214</c:v>
                </c:pt>
                <c:pt idx="11">
                  <c:v>1215</c:v>
                </c:pt>
                <c:pt idx="12">
                  <c:v>1421</c:v>
                </c:pt>
                <c:pt idx="13">
                  <c:v>2667</c:v>
                </c:pt>
                <c:pt idx="14">
                  <c:v>2964</c:v>
                </c:pt>
                <c:pt idx="15">
                  <c:v>2281</c:v>
                </c:pt>
                <c:pt idx="16">
                  <c:v>2563</c:v>
                </c:pt>
                <c:pt idx="17">
                  <c:v>2707</c:v>
                </c:pt>
                <c:pt idx="18">
                  <c:v>2912</c:v>
                </c:pt>
                <c:pt idx="19">
                  <c:v>3429</c:v>
                </c:pt>
                <c:pt idx="20">
                  <c:v>6444</c:v>
                </c:pt>
                <c:pt idx="21">
                  <c:v>4607</c:v>
                </c:pt>
                <c:pt idx="22">
                  <c:v>2721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B2-43CC-AED2-FF1C47F8C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9387384"/>
        <c:axId val="1"/>
      </c:barChart>
      <c:catAx>
        <c:axId val="899387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 algn="ctr">
              <a:defRPr lang="en-US" sz="10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E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 algn="ctr">
              <a:defRPr lang="en-US" sz="10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ES"/>
          </a:p>
        </c:txPr>
        <c:crossAx val="899387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0.95705</cdr:x>
      <cdr:y>0.53758</cdr:y>
    </cdr:from>
    <cdr:to>
      <cdr:x>0.97443</cdr:x>
      <cdr:y>0.60793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9FA35CAB-3919-6729-E770-A0CA66BE2D0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527515" y="2692851"/>
          <a:ext cx="173017" cy="352397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68577-7723-9C48-01FD-67FE39CE5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63373B-8E66-2472-3C35-15034F167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48760F-7FB9-CCF6-FBF1-1BCBC860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253485-61F4-10F2-BA7D-785A4FD9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0D967-0E12-FA1F-0294-E1496E9D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650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615499-3B07-C8B5-A2B3-39353BBA8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9252EF-9BAB-F934-C095-A6273D185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892A5A-B628-1DF4-A1BD-E6D175D2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242B99-5D93-6ABF-5D35-447255AB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A863C0-FC8D-2A70-98CE-87579765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962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73E2C0-C019-1B25-19AA-E271C9148F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BBF715-F318-C064-DCC0-31E742445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F705-CB63-F617-A8CA-ED2BF4DD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093C49-1426-7F20-49BA-8E9F5FA07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A960C-4FD7-7B9C-ED34-DF386776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404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5744668" y="-547675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4"/>
          <p:cNvSpPr/>
          <p:nvPr/>
        </p:nvSpPr>
        <p:spPr>
          <a:xfrm flipH="1">
            <a:off x="10024568" y="-547675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7368024" y="2202733"/>
            <a:ext cx="23088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24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5333259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84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89D10-F0C9-996C-CB95-C4BAC1EC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F8826B-0642-71A8-E6B7-17383CFC1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8A9CCA-1AFF-7136-C9F4-55FFA023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8A87BC-6375-9288-12E9-BFE850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4E1F87-35CF-F81F-6A98-AB7A0F86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87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AF69B-3704-CBE5-0110-369DFE3C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06AB39-6564-272A-B056-8A957BDF7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1BA86E-2423-8650-D40D-3E43B1450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66DA0-1517-2EBE-5DAD-1481AB5C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35840E-C258-B155-1949-EC613564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0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E22D1-4996-F8D6-4144-4316B34D0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0D4174-94AC-2B98-33CA-80E1EBEA9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10AB12-9282-1D18-0558-DBE1004C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20F405-385F-9188-3434-6F0BB1C5A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0A9A3F-3D33-41C1-AE69-3FA0F423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61AC78-26F9-B794-D064-A0014BDD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48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C644F-7DC1-C224-8EB0-5B7A1B33E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D0951C-3B8F-5B32-5B1B-09D7F8C68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E79907-7CCB-91F8-792A-3090858ED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0C7C7E-C25A-A9E7-1E21-67606F3E7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854F66-157B-B89B-8F9A-763454C41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5033881-179F-ED9B-FA67-862BB336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A8DEF74-4B75-C8CF-8532-83D75DD2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01A2D8C-DB9C-EAB7-CCFD-0CE7A4C2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840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59526D-4446-BD49-7085-90A26A14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0514FCF-51CC-0370-0D57-FA63E6A0D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054368-5B88-2CCD-D138-AFB24198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5B7054-21AD-FE3E-7C84-70EE2EA4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08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67CB05-56F0-6996-5BD7-BD5C86F09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D20496-D937-7290-6D82-E378977BD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972CB1-C2D5-7473-ACE1-DBCE2AFE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58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677B7-03D5-4EFA-B42E-025CAAE14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60C334-CE4E-95CC-73D3-792132CA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603471-ED16-FA4C-A5DF-0DDB27A7B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F87F47-A56F-60A0-14BE-59B2E3D1E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017A38-8232-95DF-7BF2-C0B0C8A84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CEAF11-DF61-FD00-3C4C-36F070A66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43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81F56B-3BA5-5DFE-809C-0C925BBC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B4120AE-7D68-0F28-28A6-E51561EB7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ABC432-EF56-01D4-A1C2-A287AA4C9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7A6B7C-CF3C-3358-571F-AABA2F9C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31CA76-9E31-CE48-542E-375501D2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99DB1D-DD03-F56C-E320-3C2B01D8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0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542140-6123-AE25-88AC-F4F7C06A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A2659A-67AE-B8F7-FEEC-DA258089F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F4F8F9-B682-B299-E4F4-B6501CA15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BBAC-27C1-4DED-AE32-B68AB536B171}" type="datetimeFigureOut">
              <a:rPr lang="es-ES" smtClean="0"/>
              <a:t>30/11/2022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005985-74AC-E37E-6EBA-0F08DB3FD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31B52F-CFBE-4E5C-94C2-8B4EEF30C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3A96A-FDDD-4A23-8D50-2F51D4247F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86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usapeoficial.sharepoint.com/sites/COM/Documentos/Aida_Bautista/BOLETIN%20Y%20REVISTA/Nuevo%20Dossier%20Editorial%20Explicativo%20Final%202023.docx" TargetMode="External"/><Relationship Id="rId2" Type="http://schemas.openxmlformats.org/officeDocument/2006/relationships/hyperlink" Target="file:///C:\Users\AidaBautista-AUSAPE\AUSAPE\COM%20-%20Documentos\Aida_Bautista\BOLETIN%20Y%20REVISTA\precios%20y%20descuentos%202023%20v3.xls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2194317A-A18F-EBBE-38BA-15ADB196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endParaRPr lang="es-ES" sz="3600">
              <a:solidFill>
                <a:schemeClr val="tx2"/>
              </a:solidFill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AADF56E5-7370-B744-9963-3E7F59C1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endParaRPr lang="es-ES" sz="1800">
              <a:solidFill>
                <a:schemeClr val="tx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A7D6B3-0E04-6932-4F55-BD47C2D00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86186A8-3DA7-DC65-F2AA-4E93F9DFF4A2}"/>
              </a:ext>
            </a:extLst>
          </p:cNvPr>
          <p:cNvSpPr txBox="1"/>
          <p:nvPr/>
        </p:nvSpPr>
        <p:spPr>
          <a:xfrm>
            <a:off x="1490048" y="4389297"/>
            <a:ext cx="9467849" cy="1754326"/>
          </a:xfrm>
          <a:prstGeom prst="rect">
            <a:avLst/>
          </a:prstGeom>
          <a:solidFill>
            <a:srgbClr val="009BDB"/>
          </a:solidFill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Reunión de Colaboradores Especiales 2022</a:t>
            </a:r>
          </a:p>
        </p:txBody>
      </p:sp>
    </p:spTree>
    <p:extLst>
      <p:ext uri="{BB962C8B-B14F-4D97-AF65-F5344CB8AC3E}">
        <p14:creationId xmlns:p14="http://schemas.microsoft.com/office/powerpoint/2010/main" val="88484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>
            <a:extLst>
              <a:ext uri="{FF2B5EF4-FFF2-40B4-BE49-F238E27FC236}">
                <a16:creationId xmlns:a16="http://schemas.microsoft.com/office/drawing/2014/main" id="{C663DE1A-3227-4BCB-9DB8-63F05CF94B9B}"/>
              </a:ext>
            </a:extLst>
          </p:cNvPr>
          <p:cNvSpPr txBox="1">
            <a:spLocks/>
          </p:cNvSpPr>
          <p:nvPr/>
        </p:nvSpPr>
        <p:spPr>
          <a:xfrm>
            <a:off x="939895" y="297281"/>
            <a:ext cx="10312209" cy="599349"/>
          </a:xfrm>
          <a:prstGeom prst="rect">
            <a:avLst/>
          </a:prstGeom>
          <a:ln>
            <a:solidFill>
              <a:srgbClr val="009BDB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55 Roman" panose="020B05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Evolución de asistencia</a:t>
            </a:r>
          </a:p>
        </p:txBody>
      </p:sp>
      <p:graphicFrame>
        <p:nvGraphicFramePr>
          <p:cNvPr id="9" name="2 Gráfico">
            <a:extLst>
              <a:ext uri="{FF2B5EF4-FFF2-40B4-BE49-F238E27FC236}">
                <a16:creationId xmlns:a16="http://schemas.microsoft.com/office/drawing/2014/main" id="{83BFB3AD-971E-4A45-8156-5C42E529C4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387172"/>
              </p:ext>
            </p:extLst>
          </p:nvPr>
        </p:nvGraphicFramePr>
        <p:xfrm>
          <a:off x="1288267" y="1184988"/>
          <a:ext cx="9955120" cy="5009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539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EBE35-91BF-5350-8026-C4E727B4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A9E5E8-8B1D-A1DF-A2FE-992415AEC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15F34C-95FC-F0C2-9088-FC4218DA3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BAA790-CB68-3283-AEF8-2AF41F3F5CFF}"/>
              </a:ext>
            </a:extLst>
          </p:cNvPr>
          <p:cNvSpPr txBox="1"/>
          <p:nvPr/>
        </p:nvSpPr>
        <p:spPr>
          <a:xfrm>
            <a:off x="1631623" y="4551037"/>
            <a:ext cx="9467849" cy="923330"/>
          </a:xfrm>
          <a:prstGeom prst="rect">
            <a:avLst/>
          </a:prstGeom>
          <a:solidFill>
            <a:srgbClr val="009BDB"/>
          </a:solidFill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</a:t>
            </a:r>
            <a:r>
              <a:rPr lang="es-ES" sz="5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Empleo</a:t>
            </a:r>
            <a:endParaRPr lang="es-ES" sz="54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194317A-A18F-EBBE-38BA-15ADB196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endParaRPr lang="es-ES" sz="3600">
              <a:solidFill>
                <a:schemeClr val="tx2"/>
              </a:solidFill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AADF56E5-7370-B744-9963-3E7F59C1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endParaRPr lang="es-ES" sz="1800">
              <a:solidFill>
                <a:schemeClr val="tx2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A7D6B3-0E04-6932-4F55-BD47C2D00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86186A8-3DA7-DC65-F2AA-4E93F9DFF4A2}"/>
              </a:ext>
            </a:extLst>
          </p:cNvPr>
          <p:cNvSpPr txBox="1"/>
          <p:nvPr/>
        </p:nvSpPr>
        <p:spPr>
          <a:xfrm>
            <a:off x="1631623" y="4551037"/>
            <a:ext cx="9467849" cy="923330"/>
          </a:xfrm>
          <a:prstGeom prst="rect">
            <a:avLst/>
          </a:prstGeom>
          <a:solidFill>
            <a:srgbClr val="009BDB"/>
          </a:solidFill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</a:p>
        </p:txBody>
      </p:sp>
    </p:spTree>
    <p:extLst>
      <p:ext uri="{BB962C8B-B14F-4D97-AF65-F5344CB8AC3E}">
        <p14:creationId xmlns:p14="http://schemas.microsoft.com/office/powerpoint/2010/main" val="116873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Gráfico">
            <a:extLst>
              <a:ext uri="{FF2B5EF4-FFF2-40B4-BE49-F238E27FC236}">
                <a16:creationId xmlns:a16="http://schemas.microsoft.com/office/drawing/2014/main" id="{CFD8CD7A-B4B2-5E79-A187-796653969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1" b="601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6B45DF-3044-F03F-9289-1A1D86B6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10866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Datos</a:t>
            </a:r>
            <a:endParaRPr lang="en-US" sz="5400" b="1" dirty="0">
              <a:solidFill>
                <a:schemeClr val="l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2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2FA7E-669E-A05F-4434-AAEA62CD07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2089E49-0A0C-01AD-A062-35842A825710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038F612-3F06-EE45-DF04-3478185D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80" y="0"/>
            <a:ext cx="11595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7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09C21-2624-63F8-7440-929EF5C255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C9FB8EF-CAAC-A2A4-6BF4-CDAD726F1E3C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29B3BA5-1136-BA8E-DC41-ADA89D63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4" y="0"/>
            <a:ext cx="1147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397C9-6077-FBF0-E4CC-5AFE010B4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26FE504-AACB-A666-5495-306FA7EA0001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14C8745-CAAE-C6E6-38A8-222838AA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4" y="0"/>
            <a:ext cx="1147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5A0563B-2301-CCF3-5F8F-46D303F82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077"/>
            <a:ext cx="10569677" cy="64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90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54B712D-4EE3-BB89-9158-D3A89F8C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126"/>
            <a:ext cx="10559845" cy="5930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FA8FA9-B53C-8021-0215-9F1C059B9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511" y="2207441"/>
            <a:ext cx="4451068" cy="156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19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37A8A06-2625-B831-A5A5-B7383D7BE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59" y="712372"/>
            <a:ext cx="9839236" cy="56933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B6724B-56A2-87B7-0D90-DFA600B6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9" y="2025925"/>
            <a:ext cx="3681119" cy="4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28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4D69F68-2EE3-7F8F-DD52-01416EA5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878" y="3035085"/>
            <a:ext cx="3044062" cy="375810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82811D-2A48-9397-C218-B4ECE35E8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733" y="452066"/>
            <a:ext cx="4195675" cy="2913872"/>
          </a:xfrm>
        </p:spPr>
        <p:txBody>
          <a:bodyPr anchor="t">
            <a:normAutofit/>
          </a:bodyPr>
          <a:lstStyle/>
          <a:p>
            <a:r>
              <a:rPr lang="es-ES" sz="2000" dirty="0"/>
              <a:t>Asamblea General AUSAPE.</a:t>
            </a:r>
          </a:p>
          <a:p>
            <a:pPr lvl="1"/>
            <a:r>
              <a:rPr lang="es-ES" sz="1600" dirty="0"/>
              <a:t> 26 de enero, 2023</a:t>
            </a:r>
          </a:p>
          <a:p>
            <a:r>
              <a:rPr lang="es-ES" sz="2000" dirty="0"/>
              <a:t>Asamblea General y elecciones a Junta Directiva.</a:t>
            </a:r>
          </a:p>
          <a:p>
            <a:pPr lvl="1"/>
            <a:r>
              <a:rPr lang="es-ES" sz="1600" dirty="0"/>
              <a:t>Enero 2024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3ABB98-2111-C40D-F170-701280978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683" y="214976"/>
            <a:ext cx="3599736" cy="3758102"/>
          </a:xfrm>
          <a:prstGeom prst="rect">
            <a:avLst/>
          </a:prstGeom>
        </p:spPr>
      </p:pic>
      <p:sp>
        <p:nvSpPr>
          <p:cNvPr id="3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792EDF2A-27BF-65BA-5530-4D5D4574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61" y="3973078"/>
            <a:ext cx="4195674" cy="2052522"/>
          </a:xfrm>
        </p:spPr>
        <p:txBody>
          <a:bodyPr anchor="b">
            <a:normAutofit/>
          </a:bodyPr>
          <a:lstStyle/>
          <a:p>
            <a:r>
              <a:rPr lang="es-ES" sz="43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Junta Directiva y Asamblea General</a:t>
            </a:r>
          </a:p>
        </p:txBody>
      </p:sp>
    </p:spTree>
    <p:extLst>
      <p:ext uri="{BB962C8B-B14F-4D97-AF65-F5344CB8AC3E}">
        <p14:creationId xmlns:p14="http://schemas.microsoft.com/office/powerpoint/2010/main" val="2270621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BAAE46-625F-5411-6C82-08C0C6643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03396A1-4A98-196F-77B8-390E92851F16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264C9F-D430-2DF5-B3FA-EAB0AE77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84" y="0"/>
            <a:ext cx="10031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6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463E1-5F96-198A-655D-0112F763ECB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es-ES" sz="5400" b="1" dirty="0">
                <a:solidFill>
                  <a:srgbClr val="009BD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Dossier Editorial</a:t>
            </a:r>
            <a:br>
              <a:rPr lang="es-ES" sz="5400" b="1" dirty="0">
                <a:solidFill>
                  <a:srgbClr val="009BD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ES" sz="3600" b="1" dirty="0">
                <a:solidFill>
                  <a:srgbClr val="009BD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Publicidad y Revistas</a:t>
            </a:r>
            <a:endParaRPr lang="es-ES" sz="5400" b="1" dirty="0">
              <a:solidFill>
                <a:srgbClr val="009BD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8510F64-41E8-3F64-53D2-D9C8CB4009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511402"/>
              </p:ext>
            </p:extLst>
          </p:nvPr>
        </p:nvGraphicFramePr>
        <p:xfrm>
          <a:off x="838200" y="2194308"/>
          <a:ext cx="5459731" cy="13255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8405">
                  <a:extLst>
                    <a:ext uri="{9D8B030D-6E8A-4147-A177-3AD203B41FA5}">
                      <a16:colId xmlns:a16="http://schemas.microsoft.com/office/drawing/2014/main" val="2635378980"/>
                    </a:ext>
                  </a:extLst>
                </a:gridCol>
                <a:gridCol w="1068405">
                  <a:extLst>
                    <a:ext uri="{9D8B030D-6E8A-4147-A177-3AD203B41FA5}">
                      <a16:colId xmlns:a16="http://schemas.microsoft.com/office/drawing/2014/main" val="1145382646"/>
                    </a:ext>
                  </a:extLst>
                </a:gridCol>
                <a:gridCol w="832994">
                  <a:extLst>
                    <a:ext uri="{9D8B030D-6E8A-4147-A177-3AD203B41FA5}">
                      <a16:colId xmlns:a16="http://schemas.microsoft.com/office/drawing/2014/main" val="3487180544"/>
                    </a:ext>
                  </a:extLst>
                </a:gridCol>
                <a:gridCol w="832994">
                  <a:extLst>
                    <a:ext uri="{9D8B030D-6E8A-4147-A177-3AD203B41FA5}">
                      <a16:colId xmlns:a16="http://schemas.microsoft.com/office/drawing/2014/main" val="3259452159"/>
                    </a:ext>
                  </a:extLst>
                </a:gridCol>
                <a:gridCol w="832994">
                  <a:extLst>
                    <a:ext uri="{9D8B030D-6E8A-4147-A177-3AD203B41FA5}">
                      <a16:colId xmlns:a16="http://schemas.microsoft.com/office/drawing/2014/main" val="4171626854"/>
                    </a:ext>
                  </a:extLst>
                </a:gridCol>
                <a:gridCol w="823939">
                  <a:extLst>
                    <a:ext uri="{9D8B030D-6E8A-4147-A177-3AD203B41FA5}">
                      <a16:colId xmlns:a16="http://schemas.microsoft.com/office/drawing/2014/main" val="4071726378"/>
                    </a:ext>
                  </a:extLst>
                </a:gridCol>
              </a:tblGrid>
              <a:tr h="305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r>
                        <a:rPr lang="es-ES" sz="1400" dirty="0">
                          <a:effectLst/>
                        </a:rPr>
                        <a:t>REVISTA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</a:rPr>
                        <a:t>Publicidad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880183"/>
                  </a:ext>
                </a:extLst>
              </a:tr>
              <a:tr h="2039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2 páginas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1 página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1/2 página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sin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20711003"/>
                  </a:ext>
                </a:extLst>
              </a:tr>
              <a:tr h="203954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>
                          <a:effectLst/>
                        </a:rPr>
                        <a:t>Artículo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2 página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 2790 € (A)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 2100 € (B)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 1680 € (C)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5258565"/>
                  </a:ext>
                </a:extLst>
              </a:tr>
              <a:tr h="20395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1 página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 1890 € (D)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 1470 € (E)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49692895"/>
                  </a:ext>
                </a:extLst>
              </a:tr>
              <a:tr h="20395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1/2 página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 1470 € (F)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05286361"/>
                  </a:ext>
                </a:extLst>
              </a:tr>
              <a:tr h="20395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sin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 1790 € (G)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119506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F47F8F4-B1D9-B66E-3831-9696DADAA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138698"/>
              </p:ext>
            </p:extLst>
          </p:nvPr>
        </p:nvGraphicFramePr>
        <p:xfrm>
          <a:off x="842327" y="3774063"/>
          <a:ext cx="4878705" cy="498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8955">
                  <a:extLst>
                    <a:ext uri="{9D8B030D-6E8A-4147-A177-3AD203B41FA5}">
                      <a16:colId xmlns:a16="http://schemas.microsoft.com/office/drawing/2014/main" val="4016132710"/>
                    </a:ext>
                  </a:extLst>
                </a:gridCol>
                <a:gridCol w="1527810">
                  <a:extLst>
                    <a:ext uri="{9D8B030D-6E8A-4147-A177-3AD203B41FA5}">
                      <a16:colId xmlns:a16="http://schemas.microsoft.com/office/drawing/2014/main" val="2877561753"/>
                    </a:ext>
                  </a:extLst>
                </a:gridCol>
                <a:gridCol w="1551940">
                  <a:extLst>
                    <a:ext uri="{9D8B030D-6E8A-4147-A177-3AD203B41FA5}">
                      <a16:colId xmlns:a16="http://schemas.microsoft.com/office/drawing/2014/main" val="1014336409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Interior de portada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Interior contraportada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Contraportada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80352942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</a:rPr>
                        <a:t>                 310 € 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             240 €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             240 €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15951545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377D41F-12FD-14C7-FD4E-C33336A6C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687742"/>
              </p:ext>
            </p:extLst>
          </p:nvPr>
        </p:nvGraphicFramePr>
        <p:xfrm>
          <a:off x="838200" y="4527111"/>
          <a:ext cx="1607820" cy="497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7820">
                  <a:extLst>
                    <a:ext uri="{9D8B030D-6E8A-4147-A177-3AD203B41FA5}">
                      <a16:colId xmlns:a16="http://schemas.microsoft.com/office/drawing/2014/main" val="1860460241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Entrevista directivo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23281907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</a:rPr>
                        <a:t>420 €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85938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E820C31-4C72-542D-3013-DBD2EA76A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878103"/>
              </p:ext>
            </p:extLst>
          </p:nvPr>
        </p:nvGraphicFramePr>
        <p:xfrm>
          <a:off x="7895684" y="2194308"/>
          <a:ext cx="3294380" cy="561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1580">
                  <a:extLst>
                    <a:ext uri="{9D8B030D-6E8A-4147-A177-3AD203B41FA5}">
                      <a16:colId xmlns:a16="http://schemas.microsoft.com/office/drawing/2014/main" val="398579392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1632529837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653703436"/>
                    </a:ext>
                  </a:extLst>
                </a:gridCol>
              </a:tblGrid>
              <a:tr h="115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BANNER WEB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6 Meses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12 Meses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19246153"/>
                  </a:ext>
                </a:extLst>
              </a:tr>
              <a:tr h="63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Premium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4.590 €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7.130 €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04639977"/>
                  </a:ext>
                </a:extLst>
              </a:tr>
              <a:tr h="73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Normal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3.680 €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5.720 €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82038033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D63816F-71C3-CA44-F9C1-610A57E52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173329"/>
              </p:ext>
            </p:extLst>
          </p:nvPr>
        </p:nvGraphicFramePr>
        <p:xfrm>
          <a:off x="6297931" y="4584261"/>
          <a:ext cx="5055868" cy="383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2226">
                  <a:extLst>
                    <a:ext uri="{9D8B030D-6E8A-4147-A177-3AD203B41FA5}">
                      <a16:colId xmlns:a16="http://schemas.microsoft.com/office/drawing/2014/main" val="4082205938"/>
                    </a:ext>
                  </a:extLst>
                </a:gridCol>
                <a:gridCol w="1051900">
                  <a:extLst>
                    <a:ext uri="{9D8B030D-6E8A-4147-A177-3AD203B41FA5}">
                      <a16:colId xmlns:a16="http://schemas.microsoft.com/office/drawing/2014/main" val="1552368241"/>
                    </a:ext>
                  </a:extLst>
                </a:gridCol>
                <a:gridCol w="1064781">
                  <a:extLst>
                    <a:ext uri="{9D8B030D-6E8A-4147-A177-3AD203B41FA5}">
                      <a16:colId xmlns:a16="http://schemas.microsoft.com/office/drawing/2014/main" val="1510645930"/>
                    </a:ext>
                  </a:extLst>
                </a:gridCol>
                <a:gridCol w="796132">
                  <a:extLst>
                    <a:ext uri="{9D8B030D-6E8A-4147-A177-3AD203B41FA5}">
                      <a16:colId xmlns:a16="http://schemas.microsoft.com/office/drawing/2014/main" val="1481518296"/>
                    </a:ext>
                  </a:extLst>
                </a:gridCol>
                <a:gridCol w="910829">
                  <a:extLst>
                    <a:ext uri="{9D8B030D-6E8A-4147-A177-3AD203B41FA5}">
                      <a16:colId xmlns:a16="http://schemas.microsoft.com/office/drawing/2014/main" val="1711592794"/>
                    </a:ext>
                  </a:extLst>
                </a:gridCol>
              </a:tblGrid>
              <a:tr h="196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1 Mes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3 Meses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6 Meses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12 Meses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33457976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Boletín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810 €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 2.200 €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4.160 €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7.510 €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29038008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3F54F10-EA1E-6957-E3F4-853795751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095694"/>
              </p:ext>
            </p:extLst>
          </p:nvPr>
        </p:nvGraphicFramePr>
        <p:xfrm>
          <a:off x="8611329" y="3259141"/>
          <a:ext cx="2578735" cy="436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9425">
                  <a:extLst>
                    <a:ext uri="{9D8B030D-6E8A-4147-A177-3AD203B41FA5}">
                      <a16:colId xmlns:a16="http://schemas.microsoft.com/office/drawing/2014/main" val="1149491340"/>
                    </a:ext>
                  </a:extLst>
                </a:gridCol>
                <a:gridCol w="829310">
                  <a:extLst>
                    <a:ext uri="{9D8B030D-6E8A-4147-A177-3AD203B41FA5}">
                      <a16:colId xmlns:a16="http://schemas.microsoft.com/office/drawing/2014/main" val="569170341"/>
                    </a:ext>
                  </a:extLst>
                </a:gridCol>
              </a:tblGrid>
              <a:tr h="108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Quién es Quién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84723795"/>
                  </a:ext>
                </a:extLst>
              </a:tr>
              <a:tr h="108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Inserción pág. Publicidad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530 €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12223375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C42C1DC8-376A-DBB0-DA64-3FAF38A5AA50}"/>
              </a:ext>
            </a:extLst>
          </p:cNvPr>
          <p:cNvSpPr txBox="1"/>
          <p:nvPr/>
        </p:nvSpPr>
        <p:spPr>
          <a:xfrm>
            <a:off x="838200" y="5488311"/>
            <a:ext cx="266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hlinkClick r:id="rId2" action="ppaction://hlinkfile"/>
              </a:rPr>
              <a:t>Cotizador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3"/>
              </a:rPr>
              <a:t>Dossier Editorial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7765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A86A0C1-EA9C-F882-EA06-51446318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s-ES" sz="4000" b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Descuentos y Criterios de asignación</a:t>
            </a: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E600C5B7-08F6-EAFB-EE6B-3D20590E0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576" y="2543175"/>
            <a:ext cx="4053545" cy="3563159"/>
          </a:xfrm>
        </p:spPr>
        <p:txBody>
          <a:bodyPr>
            <a:norm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s-ES" sz="1300" b="1" i="0" dirty="0">
                <a:effectLst/>
                <a:latin typeface="Calibri" panose="020F0502020204030204" pitchFamily="34" charset="0"/>
              </a:rPr>
              <a:t>Revista</a:t>
            </a:r>
            <a:r>
              <a:rPr lang="es-ES" sz="1300" b="0" i="0" dirty="0">
                <a:effectLst/>
                <a:latin typeface="Calibri" panose="020F0502020204030204" pitchFamily="34" charset="0"/>
              </a:rPr>
              <a:t>: página de publicidad: interior de portada, interior de contraportada y contraportada.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s-ES" sz="1300" b="1" i="0" dirty="0">
                <a:effectLst/>
                <a:latin typeface="Calibri" panose="020F0502020204030204" pitchFamily="34" charset="0"/>
              </a:rPr>
              <a:t>Banners</a:t>
            </a:r>
            <a:r>
              <a:rPr lang="es-ES" sz="1300" b="0" i="0" dirty="0">
                <a:effectLst/>
                <a:latin typeface="Calibri" panose="020F0502020204030204" pitchFamily="34" charset="0"/>
              </a:rPr>
              <a:t>: 8 primeros banners (y orden interno dentro de cada categoría “premium” y “normal”).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s-ES" sz="1300" b="1" i="0" dirty="0">
                <a:effectLst/>
                <a:latin typeface="Calibri" panose="020F0502020204030204" pitchFamily="34" charset="0"/>
              </a:rPr>
              <a:t>Boletín</a:t>
            </a:r>
            <a:r>
              <a:rPr lang="es-ES" sz="1300" b="0" i="0" dirty="0">
                <a:effectLst/>
                <a:latin typeface="Calibri" panose="020F0502020204030204" pitchFamily="34" charset="0"/>
              </a:rPr>
              <a:t>: Se ha eliminado la opción “normal”</a:t>
            </a:r>
          </a:p>
          <a:p>
            <a:pPr rtl="0" fontAlgn="base">
              <a:buFont typeface="Arial" panose="020B0604020202020204" pitchFamily="34" charset="0"/>
              <a:buChar char="•"/>
            </a:pPr>
            <a:endParaRPr lang="es-ES" sz="1300" dirty="0">
              <a:latin typeface="Calibri" panose="020F0502020204030204" pitchFamily="34" charset="0"/>
            </a:endParaRPr>
          </a:p>
          <a:p>
            <a:pPr marL="0" indent="0" rtl="0" fontAlgn="base">
              <a:buNone/>
            </a:pPr>
            <a:r>
              <a:rPr lang="es-ES" sz="1300" b="1" i="0" dirty="0">
                <a:effectLst/>
                <a:latin typeface="Calibri" panose="020F0502020204030204" pitchFamily="34" charset="0"/>
              </a:rPr>
              <a:t>Criterios de Asignación</a:t>
            </a:r>
          </a:p>
          <a:p>
            <a:pPr fontAlgn="base"/>
            <a:r>
              <a:rPr lang="es-ES" sz="1300" b="0" i="0" dirty="0">
                <a:effectLst/>
                <a:latin typeface="Calibri" panose="020F0502020204030204" pitchFamily="34" charset="0"/>
              </a:rPr>
              <a:t>La oferta de mayor cuantía económica. </a:t>
            </a:r>
          </a:p>
          <a:p>
            <a:pPr fontAlgn="base"/>
            <a:r>
              <a:rPr lang="es-ES" sz="1300" b="0" i="0" dirty="0">
                <a:effectLst/>
                <a:latin typeface="Calibri" panose="020F0502020204030204" pitchFamily="34" charset="0"/>
              </a:rPr>
              <a:t>La propuesta con fecha de recepción en AUSAPE más temprana (dentro del periodo de recepción de propuestas descrito en el apartado 4.2.1: “Calendario”). </a:t>
            </a:r>
          </a:p>
          <a:p>
            <a:pPr fontAlgn="base"/>
            <a:r>
              <a:rPr lang="es-ES" sz="1300" b="0" i="0" dirty="0">
                <a:effectLst/>
                <a:latin typeface="Calibri" panose="020F0502020204030204" pitchFamily="34" charset="0"/>
              </a:rPr>
              <a:t>Fechas de antigüedad en AUSASPE. </a:t>
            </a:r>
          </a:p>
          <a:p>
            <a:pPr marL="0" indent="0" rtl="0" fontAlgn="base">
              <a:buNone/>
            </a:pPr>
            <a:endParaRPr lang="es-ES" sz="1300" b="1" i="0" dirty="0">
              <a:effectLst/>
              <a:latin typeface="Calibri" panose="020F0502020204030204" pitchFamily="34" charset="0"/>
            </a:endParaRPr>
          </a:p>
          <a:p>
            <a:endParaRPr lang="es-ES" sz="13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3BD6144-DD49-A9E3-6B2B-0C16EF295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886348"/>
              </p:ext>
            </p:extLst>
          </p:nvPr>
        </p:nvGraphicFramePr>
        <p:xfrm>
          <a:off x="6589375" y="2506154"/>
          <a:ext cx="4420902" cy="3824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3828">
                  <a:extLst>
                    <a:ext uri="{9D8B030D-6E8A-4147-A177-3AD203B41FA5}">
                      <a16:colId xmlns:a16="http://schemas.microsoft.com/office/drawing/2014/main" val="3222525278"/>
                    </a:ext>
                  </a:extLst>
                </a:gridCol>
                <a:gridCol w="1502553">
                  <a:extLst>
                    <a:ext uri="{9D8B030D-6E8A-4147-A177-3AD203B41FA5}">
                      <a16:colId xmlns:a16="http://schemas.microsoft.com/office/drawing/2014/main" val="20344331"/>
                    </a:ext>
                  </a:extLst>
                </a:gridCol>
                <a:gridCol w="1784521">
                  <a:extLst>
                    <a:ext uri="{9D8B030D-6E8A-4147-A177-3AD203B41FA5}">
                      <a16:colId xmlns:a16="http://schemas.microsoft.com/office/drawing/2014/main" val="3599922262"/>
                    </a:ext>
                  </a:extLst>
                </a:gridCol>
              </a:tblGrid>
              <a:tr h="45308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600" dirty="0">
                          <a:effectLst/>
                        </a:rPr>
                        <a:t>INTERVALO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65" marR="8246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600">
                          <a:effectLst/>
                        </a:rPr>
                        <a:t>Descuento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65" marR="82465" marT="0" marB="0" anchor="ctr"/>
                </a:tc>
                <a:extLst>
                  <a:ext uri="{0D108BD9-81ED-4DB2-BD59-A6C34878D82A}">
                    <a16:rowId xmlns:a16="http://schemas.microsoft.com/office/drawing/2014/main" val="1207056855"/>
                  </a:ext>
                </a:extLst>
              </a:tr>
              <a:tr h="397788">
                <a:tc gridSpan="2">
                  <a:txBody>
                    <a:bodyPr/>
                    <a:lstStyle/>
                    <a:p>
                      <a:pPr fontAlgn="ctr"/>
                      <a:endParaRPr lang="es-ES" dirty="0">
                        <a:effectLst/>
                      </a:endParaRPr>
                    </a:p>
                    <a:p>
                      <a:pPr algn="ctr" rtl="0" fontAlgn="base"/>
                      <a:r>
                        <a:rPr lang="es-ES" sz="1400" b="1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INTERVALO</a:t>
                      </a:r>
                      <a:r>
                        <a:rPr lang="es-ES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b="0" i="0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>
                        <a:effectLst/>
                      </a:endParaRPr>
                    </a:p>
                    <a:p>
                      <a:pPr algn="ctr" rtl="0" fontAlgn="base"/>
                      <a:r>
                        <a:rPr lang="es-E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Descuento</a:t>
                      </a:r>
                      <a:r>
                        <a:rPr lang="es-E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b="0" i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778374"/>
                  </a:ext>
                </a:extLst>
              </a:tr>
              <a:tr h="397788">
                <a:tc>
                  <a:txBody>
                    <a:bodyPr/>
                    <a:lstStyle/>
                    <a:p>
                      <a:pPr fontAlgn="b"/>
                      <a:endParaRPr lang="es-ES" b="1" dirty="0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 </a:t>
                      </a:r>
                      <a:endParaRPr lang="es-ES" b="1" i="0" dirty="0">
                        <a:effectLst/>
                      </a:endParaRP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s-ES" b="1" dirty="0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10.500 € </a:t>
                      </a:r>
                      <a:endParaRPr lang="es-ES" b="1" i="0" dirty="0">
                        <a:effectLst/>
                      </a:endParaRP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s-ES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  <a:r>
                        <a:rPr lang="es-ES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b="0" i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100168"/>
                  </a:ext>
                </a:extLst>
              </a:tr>
              <a:tr h="747767">
                <a:tc>
                  <a:txBody>
                    <a:bodyPr/>
                    <a:lstStyle/>
                    <a:p>
                      <a:pPr fontAlgn="b"/>
                      <a:endParaRPr lang="es-ES" b="1" dirty="0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10.501 € </a:t>
                      </a:r>
                      <a:endParaRPr lang="es-ES" b="1" i="0" dirty="0">
                        <a:effectLst/>
                      </a:endParaRP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s-ES" b="1" dirty="0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15.750 € </a:t>
                      </a:r>
                      <a:endParaRPr lang="es-ES" b="1" i="0" dirty="0">
                        <a:effectLst/>
                      </a:endParaRP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s-ES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  <a:r>
                        <a:rPr lang="es-ES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b="0" i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2438134"/>
                  </a:ext>
                </a:extLst>
              </a:tr>
              <a:tr h="747767">
                <a:tc>
                  <a:txBody>
                    <a:bodyPr/>
                    <a:lstStyle/>
                    <a:p>
                      <a:pPr fontAlgn="b"/>
                      <a:endParaRPr lang="es-ES" b="1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15.751 € </a:t>
                      </a:r>
                      <a:endParaRPr lang="es-ES" b="1" i="0">
                        <a:effectLst/>
                      </a:endParaRP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s-ES" b="1" dirty="0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21.000 € </a:t>
                      </a:r>
                      <a:endParaRPr lang="es-ES" b="1" i="0" dirty="0">
                        <a:effectLst/>
                      </a:endParaRP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s-ES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  <a:r>
                        <a:rPr lang="es-ES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b="0" i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0527725"/>
                  </a:ext>
                </a:extLst>
              </a:tr>
              <a:tr h="747767">
                <a:tc>
                  <a:txBody>
                    <a:bodyPr/>
                    <a:lstStyle/>
                    <a:p>
                      <a:pPr fontAlgn="b"/>
                      <a:endParaRPr lang="es-ES" b="1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21.001 € </a:t>
                      </a:r>
                      <a:endParaRPr lang="es-ES" b="1" i="0">
                        <a:effectLst/>
                      </a:endParaRP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s-ES" b="1" dirty="0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 dirty="0">
                          <a:effectLst/>
                          <a:latin typeface="Calibri" panose="020F0502020204030204" pitchFamily="34" charset="0"/>
                        </a:rPr>
                        <a:t>      -</a:t>
                      </a:r>
                      <a:r>
                        <a:rPr lang="es-ES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2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  <a:r>
                        <a:rPr lang="es-ES" sz="12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b="1" i="0" dirty="0">
                        <a:effectLst/>
                      </a:endParaRP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s-ES" dirty="0">
                        <a:effectLst/>
                      </a:endParaRPr>
                    </a:p>
                    <a:p>
                      <a:pPr algn="ctr" rtl="0" fontAlgn="base"/>
                      <a:r>
                        <a:rPr lang="es-ES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b="0" i="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7383980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7826DB6-E8BF-4150-63D1-A754E6016161}"/>
              </a:ext>
            </a:extLst>
          </p:cNvPr>
          <p:cNvSpPr txBox="1"/>
          <p:nvPr/>
        </p:nvSpPr>
        <p:spPr>
          <a:xfrm>
            <a:off x="1827576" y="6106334"/>
            <a:ext cx="4211273" cy="646331"/>
          </a:xfrm>
          <a:prstGeom prst="rect">
            <a:avLst/>
          </a:prstGeom>
          <a:solidFill>
            <a:srgbClr val="009BDB"/>
          </a:solidFill>
          <a:ln>
            <a:solidFill>
              <a:srgbClr val="009BDB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Dia 30 envío email para ofertas de publicidad </a:t>
            </a:r>
          </a:p>
        </p:txBody>
      </p:sp>
    </p:spTree>
    <p:extLst>
      <p:ext uri="{BB962C8B-B14F-4D97-AF65-F5344CB8AC3E}">
        <p14:creationId xmlns:p14="http://schemas.microsoft.com/office/powerpoint/2010/main" val="415037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D53D7E-FEAB-E4C9-F503-907A193D5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B39E961-BD41-1EB9-EA78-037D1EBF6082}"/>
              </a:ext>
            </a:extLst>
          </p:cNvPr>
          <p:cNvSpPr txBox="1"/>
          <p:nvPr/>
        </p:nvSpPr>
        <p:spPr>
          <a:xfrm>
            <a:off x="751841" y="4535992"/>
            <a:ext cx="10302240" cy="1092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Helvetica 55 Roman"/>
                <a:ea typeface="Tahoma" panose="020B0604030504040204" pitchFamily="34" charset="0"/>
                <a:cs typeface="Tahoma" panose="020B0604030504040204" pitchFamily="34" charset="0"/>
              </a:rPr>
              <a:t>Reunión Junta Directiva </a:t>
            </a:r>
          </a:p>
          <a:p>
            <a:pPr algn="ctr"/>
            <a:r>
              <a:rPr lang="es-ES" sz="3200" b="1" dirty="0">
                <a:solidFill>
                  <a:schemeClr val="bg1"/>
                </a:solidFill>
                <a:latin typeface="Helvetica 55 Roman"/>
                <a:ea typeface="Tahoma" panose="020B0604030504040204" pitchFamily="34" charset="0"/>
                <a:cs typeface="Tahoma" panose="020B0604030504040204" pitchFamily="34" charset="0"/>
              </a:rPr>
              <a:t>13/10/2022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F09340-7DB1-C998-4654-39759F8DC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0"/>
            <a:ext cx="12192000" cy="70104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0EF3734-6390-8E9A-08C2-93967B61230B}"/>
              </a:ext>
            </a:extLst>
          </p:cNvPr>
          <p:cNvSpPr/>
          <p:nvPr/>
        </p:nvSpPr>
        <p:spPr>
          <a:xfrm>
            <a:off x="1232451" y="4232137"/>
            <a:ext cx="10207707" cy="2569497"/>
          </a:xfrm>
          <a:prstGeom prst="rect">
            <a:avLst/>
          </a:prstGeom>
          <a:solidFill>
            <a:srgbClr val="009BDB"/>
          </a:solidFill>
          <a:ln>
            <a:solidFill>
              <a:srgbClr val="009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latin typeface="Arial" panose="020B0604020202020204" pitchFamily="34" charset="0"/>
                <a:cs typeface="Arial" panose="020B0604020202020204" pitchFamily="34" charset="0"/>
              </a:rPr>
              <a:t>PALMA DE MALLORCA</a:t>
            </a:r>
          </a:p>
          <a:p>
            <a:pPr algn="ctr"/>
            <a:r>
              <a:rPr lang="es-ES" sz="5400" b="1" dirty="0">
                <a:latin typeface="Arial" panose="020B0604020202020204" pitchFamily="34" charset="0"/>
                <a:cs typeface="Arial" panose="020B0604020202020204" pitchFamily="34" charset="0"/>
              </a:rPr>
              <a:t>31/05 – 1/06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60E3C6-4A37-11DA-85E6-8DC8EA8C6B62}"/>
              </a:ext>
            </a:extLst>
          </p:cNvPr>
          <p:cNvSpPr/>
          <p:nvPr/>
        </p:nvSpPr>
        <p:spPr>
          <a:xfrm>
            <a:off x="992146" y="477097"/>
            <a:ext cx="10207707" cy="1092648"/>
          </a:xfrm>
          <a:prstGeom prst="rect">
            <a:avLst/>
          </a:prstGeom>
          <a:solidFill>
            <a:srgbClr val="009BDB"/>
          </a:solidFill>
          <a:ln>
            <a:solidFill>
              <a:srgbClr val="009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b="1" dirty="0">
                <a:latin typeface="Arial" panose="020B0604020202020204" pitchFamily="34" charset="0"/>
                <a:cs typeface="Arial" panose="020B0604020202020204" pitchFamily="34" charset="0"/>
              </a:rPr>
              <a:t>FORUM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439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E1098C-C6A5-2CBB-1603-7FAC81E814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D58DFE3-38AC-FD33-D464-7736329E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11" y="589310"/>
            <a:ext cx="11924778" cy="118938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PALACIO DE CONGRESOS</a:t>
            </a:r>
          </a:p>
        </p:txBody>
      </p:sp>
    </p:spTree>
    <p:extLst>
      <p:ext uri="{BB962C8B-B14F-4D97-AF65-F5344CB8AC3E}">
        <p14:creationId xmlns:p14="http://schemas.microsoft.com/office/powerpoint/2010/main" val="2480979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0223F-F1F6-E0A8-B505-C66441DCD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8769"/>
            <a:ext cx="9144000" cy="955504"/>
          </a:xfrm>
        </p:spPr>
        <p:txBody>
          <a:bodyPr/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8913D6-A55A-C857-DA05-1D217F6D0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563" y="1493616"/>
            <a:ext cx="11069053" cy="4874823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AUSAPE tiene reservadas 865 habitaciones para las noches 31/05 y 1/06.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Se han reservado 700 plazas de avión desde 4 destinos: Madrid, Barcelona, Bilbao y Sevilla.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Es necesario conocer desde AUSAPE, si hubiera clientes que vinieran de otros destinos diferentes a los propuestos.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La inauguración del fórum será sobre las 9h del día 31 de mayo.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El evento finalizará sobre las 14h del día 1 de junio.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Mejoras propuestas:	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400" dirty="0"/>
              <a:t>Se dará la posibilidad repetir sesiones para fomentar la asistencia a ponencia.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400" dirty="0"/>
              <a:t>Tours de stands para 10 personas o pequeñas charlas de 5 personas en los stands y que estén agendadas.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7752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ior de un edificio&#10;&#10;Descripción generada automáticamente con confianza baja">
            <a:extLst>
              <a:ext uri="{FF2B5EF4-FFF2-40B4-BE49-F238E27FC236}">
                <a16:creationId xmlns:a16="http://schemas.microsoft.com/office/drawing/2014/main" id="{6AEFD12D-46A2-A7D8-3917-88F704EBF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D45541-6B1C-FE0C-A4BC-D068C23BD84C}"/>
              </a:ext>
            </a:extLst>
          </p:cNvPr>
          <p:cNvSpPr txBox="1"/>
          <p:nvPr/>
        </p:nvSpPr>
        <p:spPr>
          <a:xfrm>
            <a:off x="4872625" y="5724395"/>
            <a:ext cx="7139836" cy="93945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5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Zona de </a:t>
            </a:r>
            <a:r>
              <a:rPr lang="en-US" sz="55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exposición</a:t>
            </a:r>
            <a:endParaRPr lang="en-US" sz="5500" b="1" dirty="0">
              <a:solidFill>
                <a:srgbClr val="FFFFFF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7097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 descr="Un puente sobre el tech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60E6089D-93D1-97F5-8E04-FD7F467B5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0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42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a sala de estar con piso de madera&#10;&#10;Descripción generada automáticamente con confianza baja">
            <a:extLst>
              <a:ext uri="{FF2B5EF4-FFF2-40B4-BE49-F238E27FC236}">
                <a16:creationId xmlns:a16="http://schemas.microsoft.com/office/drawing/2014/main" id="{7A0AB3E4-A79F-7FC3-6916-772ED958D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b="109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2CF0000-7530-D615-778A-9F4E886D425B}"/>
              </a:ext>
            </a:extLst>
          </p:cNvPr>
          <p:cNvSpPr txBox="1"/>
          <p:nvPr/>
        </p:nvSpPr>
        <p:spPr>
          <a:xfrm>
            <a:off x="9315450" y="5986463"/>
            <a:ext cx="2709536" cy="74001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Salas</a:t>
            </a:r>
            <a:endParaRPr lang="en-US" sz="6000" b="1" dirty="0">
              <a:solidFill>
                <a:srgbClr val="FFFFFF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3105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La fachada de un local&#10;&#10;Descripción generada automáticamente con confianza baja">
            <a:extLst>
              <a:ext uri="{FF2B5EF4-FFF2-40B4-BE49-F238E27FC236}">
                <a16:creationId xmlns:a16="http://schemas.microsoft.com/office/drawing/2014/main" id="{2703CB8C-86AA-6380-19C0-99351275A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" b="110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4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92CF0CF-E20D-4C03-AE25-A672922F5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DA13EB-813C-4FE6-98DF-2EE99B48B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68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83D332AA-BEE4-A2A2-B86D-B1B87E973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685" y="3353057"/>
            <a:ext cx="4481477" cy="177905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 dirty="0">
              <a:solidFill>
                <a:schemeClr val="tx2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60B5EA-4014-4EFA-BF60-A205CBAE2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387883" y="-1"/>
            <a:ext cx="3832880" cy="2876136"/>
            <a:chOff x="-305" y="-1"/>
            <a:chExt cx="3832880" cy="2876136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BF22D31-E67F-4195-BB34-8A55D356D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703BC64-7A80-4B64-8B4B-8D19B0511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E248705-DEB3-4F6D-A983-40926993E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A101A4C-B9EA-4041-A2C3-59AF4B6D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6C393582-37C9-2368-FEBF-71F4CFCB2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722" y="1320800"/>
            <a:ext cx="5614261" cy="28632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7A63C19-2889-265E-240A-EB9F86F2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107" y="4184074"/>
            <a:ext cx="5904692" cy="243211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F4699A9-BF75-1F21-895C-E59F4DB07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45" y="184727"/>
            <a:ext cx="8138970" cy="77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01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9B127F5C-E714-029B-8D0B-B20B00EC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0" b="31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90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comedor con sillas de madera&#10;&#10;Descripción generada automáticamente con confianza baja">
            <a:extLst>
              <a:ext uri="{FF2B5EF4-FFF2-40B4-BE49-F238E27FC236}">
                <a16:creationId xmlns:a16="http://schemas.microsoft.com/office/drawing/2014/main" id="{EE3AB1D0-E7E4-CA31-4F39-551C7BE34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1" b="102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3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 descr="Muelle de madera en un cuarto&#10;&#10;Descripción generada automáticamente con confianza baja">
            <a:extLst>
              <a:ext uri="{FF2B5EF4-FFF2-40B4-BE49-F238E27FC236}">
                <a16:creationId xmlns:a16="http://schemas.microsoft.com/office/drawing/2014/main" id="{7D2D9CE7-650A-4E67-8BC9-AF328B8D8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00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personas en un aeropuerto&#10;&#10;Descripción generada automáticamente con confianza media">
            <a:extLst>
              <a:ext uri="{FF2B5EF4-FFF2-40B4-BE49-F238E27FC236}">
                <a16:creationId xmlns:a16="http://schemas.microsoft.com/office/drawing/2014/main" id="{01177C33-F430-CA7D-BCD3-99F04045C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b="109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1C33B04-6926-58B0-26A2-09D9E25B8BC0}"/>
              </a:ext>
            </a:extLst>
          </p:cNvPr>
          <p:cNvSpPr txBox="1"/>
          <p:nvPr/>
        </p:nvSpPr>
        <p:spPr>
          <a:xfrm>
            <a:off x="6507678" y="5986463"/>
            <a:ext cx="5517308" cy="74001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7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Forum de </a:t>
            </a:r>
            <a:r>
              <a:rPr lang="en-US" sz="77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empleo</a:t>
            </a:r>
            <a:endParaRPr lang="en-US" sz="7700" b="1" dirty="0">
              <a:solidFill>
                <a:srgbClr val="FFFFFF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43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F743DBC-5505-6483-EEFE-3354BCD8F1E3}"/>
              </a:ext>
            </a:extLst>
          </p:cNvPr>
          <p:cNvSpPr/>
          <p:nvPr/>
        </p:nvSpPr>
        <p:spPr>
          <a:xfrm>
            <a:off x="6811700" y="1570660"/>
            <a:ext cx="4283020" cy="4310024"/>
          </a:xfrm>
          <a:prstGeom prst="rect">
            <a:avLst/>
          </a:prstGeom>
          <a:solidFill>
            <a:srgbClr val="009BDB"/>
          </a:solidFill>
          <a:ln>
            <a:solidFill>
              <a:srgbClr val="009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08696F-EB3F-E10E-915C-387E9AAF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228700"/>
            <a:ext cx="10515600" cy="942805"/>
          </a:xfrm>
          <a:ln>
            <a:solidFill>
              <a:srgbClr val="009BDB"/>
            </a:solidFill>
          </a:ln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009BD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Grupos de Trabajo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9BA2B7A7-4AFA-A374-1793-638411741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6147" y="4010912"/>
            <a:ext cx="3403268" cy="1297496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11B022-D265-0322-0A3F-7688C8E7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59" y="1511936"/>
            <a:ext cx="4558979" cy="43687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E153BC-F205-7B08-8AE4-F157C53D5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280" y="5956414"/>
            <a:ext cx="2122135" cy="789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6FE306-EA4C-2A72-A4CE-A959CA38E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166" y="2355381"/>
            <a:ext cx="3454087" cy="12650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C620D24-3A46-D9AF-1624-ECDEE801CD6E}"/>
              </a:ext>
            </a:extLst>
          </p:cNvPr>
          <p:cNvSpPr txBox="1"/>
          <p:nvPr/>
        </p:nvSpPr>
        <p:spPr>
          <a:xfrm>
            <a:off x="7306147" y="1617662"/>
            <a:ext cx="3294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 Grupos</a:t>
            </a:r>
          </a:p>
        </p:txBody>
      </p:sp>
    </p:spTree>
    <p:extLst>
      <p:ext uri="{BB962C8B-B14F-4D97-AF65-F5344CB8AC3E}">
        <p14:creationId xmlns:p14="http://schemas.microsoft.com/office/powerpoint/2010/main" val="304796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8E7077-9D61-C895-7D0F-BDEE5BC0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56" y="757500"/>
            <a:ext cx="2715944" cy="26068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883E63D-D135-0A13-2D83-5E0B6965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759" y="703760"/>
            <a:ext cx="2546350" cy="16430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2915C7-7C34-333F-A286-86D62C4BE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66" y="3516703"/>
            <a:ext cx="3726567" cy="2243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513D9B-2EBB-4E4E-1F06-B26DAFD59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559" y="757500"/>
            <a:ext cx="2886075" cy="10175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066B217-5A13-59BC-737C-7269E25C7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559" y="1799210"/>
            <a:ext cx="2886075" cy="3022600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2F074FFB-3DDE-5F35-4C18-679E39EEA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627295" y="4942807"/>
            <a:ext cx="2901276" cy="931520"/>
          </a:xfrm>
          <a:ln>
            <a:solidFill>
              <a:srgbClr val="009BDB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CD1E31B-15D2-D416-8F68-E16FBCBD5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0467" y="2537745"/>
            <a:ext cx="2546350" cy="32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7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C0D476E-F152-CFE6-5B5C-E525D2F04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88" y="960438"/>
            <a:ext cx="3421470" cy="113241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87259F-706B-A384-DF38-75D055FD3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775" y="960438"/>
            <a:ext cx="3340304" cy="114612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6366627-CF49-9C88-CFE0-B50DCCEA8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288" y="2208213"/>
            <a:ext cx="3421470" cy="115223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4E0E269-6AB9-C7BB-4713-E8A151DC0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288" y="3462338"/>
            <a:ext cx="3421470" cy="112925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6F4CA77-9DF2-9130-4BFC-E6C364D8A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288" y="4741864"/>
            <a:ext cx="3421470" cy="115683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98ED193-6CBF-078D-C1C5-19DF17547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3500" y="2208213"/>
            <a:ext cx="3381579" cy="116193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D65DAE2-FA04-AA16-F811-54474F48C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500" y="3470276"/>
            <a:ext cx="3381579" cy="116960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2E647CD-FD9F-1E14-7973-8DFA22494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3500" y="4741862"/>
            <a:ext cx="3381579" cy="11556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2FA0400-B530-A99E-585E-CBF1CB933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80" y="2032587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Delegaciones</a:t>
            </a:r>
          </a:p>
        </p:txBody>
      </p:sp>
    </p:spTree>
    <p:extLst>
      <p:ext uri="{BB962C8B-B14F-4D97-AF65-F5344CB8AC3E}">
        <p14:creationId xmlns:p14="http://schemas.microsoft.com/office/powerpoint/2010/main" val="2637874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E36D-E0F2-F72F-5164-CE11EF7E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08" y="298276"/>
            <a:ext cx="10125987" cy="809071"/>
          </a:xfrm>
          <a:ln>
            <a:solidFill>
              <a:srgbClr val="009BDB"/>
            </a:solidFill>
          </a:ln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009BD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Delegados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16ABD3-75EF-3AED-07C0-E88D2913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08" y="1322286"/>
            <a:ext cx="3750693" cy="33844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CE291D-AB7B-0AAA-5CBC-816B85C24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440" y="1322286"/>
            <a:ext cx="3318184" cy="35459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499C43-FF31-225F-246C-31DDE8475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651" y="5173778"/>
            <a:ext cx="4132289" cy="1385946"/>
          </a:xfrm>
          <a:prstGeom prst="rect">
            <a:avLst/>
          </a:prstGeom>
          <a:ln>
            <a:solidFill>
              <a:srgbClr val="009BDB"/>
            </a:solidFill>
          </a:ln>
        </p:spPr>
      </p:pic>
    </p:spTree>
    <p:extLst>
      <p:ext uri="{BB962C8B-B14F-4D97-AF65-F5344CB8AC3E}">
        <p14:creationId xmlns:p14="http://schemas.microsoft.com/office/powerpoint/2010/main" val="58599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0D7DD9-1979-864D-B604-53E34540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20" y="310393"/>
            <a:ext cx="10683380" cy="1033425"/>
          </a:xfrm>
          <a:ln>
            <a:solidFill>
              <a:srgbClr val="009BDB"/>
            </a:solidFill>
          </a:ln>
        </p:spPr>
        <p:txBody>
          <a:bodyPr/>
          <a:lstStyle/>
          <a:p>
            <a:r>
              <a:rPr lang="es-ES" b="1" dirty="0">
                <a:solidFill>
                  <a:srgbClr val="009BD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Próximas acciones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F3E264-D792-F6B5-4C1A-EF1CCF7E8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Seguir apoyando a Colaboradores Especiales en sus eventos.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Continuidad de Días Temáticos.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Grupo de Trabajo de Sostenibilidad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Impulsar nuestras Delegaciones: </a:t>
            </a:r>
          </a:p>
          <a:p>
            <a:pPr lvl="1"/>
            <a:r>
              <a:rPr lang="es-ES" dirty="0"/>
              <a:t>Acercamiento de los colaboradores especiales a asociados fuera de Madrid y Barcelona. </a:t>
            </a:r>
          </a:p>
          <a:p>
            <a:pPr lvl="1"/>
            <a:r>
              <a:rPr lang="es-ES" dirty="0"/>
              <a:t>Temas enfocados en la problemática de los asociados de la delegación.</a:t>
            </a:r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597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3C099266-A8FB-3F43-CF8D-47BAA3C5A914}"/>
              </a:ext>
            </a:extLst>
          </p:cNvPr>
          <p:cNvSpPr txBox="1">
            <a:spLocks/>
          </p:cNvSpPr>
          <p:nvPr/>
        </p:nvSpPr>
        <p:spPr>
          <a:xfrm>
            <a:off x="729841" y="394283"/>
            <a:ext cx="10314079" cy="718917"/>
          </a:xfrm>
          <a:prstGeom prst="rect">
            <a:avLst/>
          </a:prstGeom>
          <a:ln>
            <a:solidFill>
              <a:srgbClr val="009BDB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55 Roman" panose="020B05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Evolución histórica</a:t>
            </a:r>
          </a:p>
        </p:txBody>
      </p:sp>
      <p:graphicFrame>
        <p:nvGraphicFramePr>
          <p:cNvPr id="3" name="1 Gráfico">
            <a:extLst>
              <a:ext uri="{FF2B5EF4-FFF2-40B4-BE49-F238E27FC236}">
                <a16:creationId xmlns:a16="http://schemas.microsoft.com/office/drawing/2014/main" id="{07B4D6BA-C064-4F1A-8309-89D1FA3484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277204"/>
              </p:ext>
            </p:extLst>
          </p:nvPr>
        </p:nvGraphicFramePr>
        <p:xfrm>
          <a:off x="802640" y="1584960"/>
          <a:ext cx="10241280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4F98AD7-220B-1DD0-E5DF-FD5D81840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079" y="2939474"/>
            <a:ext cx="186521" cy="79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581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UIDDIAPOSITIVAVOTEPHONE" val="1554b152-7389-40f0-a7b4-c9b8f8288f0d"/>
  <p:tag name="UUIDENCUESTAVOTEPHONE" val="9120e91d-f2f9-48ed-9aca-f917ab8a0fd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ed0a84-d5d0-4afc-b95c-05113917177c">
      <Terms xmlns="http://schemas.microsoft.com/office/infopath/2007/PartnerControls"/>
    </lcf76f155ced4ddcb4097134ff3c332f>
    <TaxCatchAll xmlns="a3ca00ee-f75d-44f2-b431-322642e6fbd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EC787DE73712E48A85F0277988A0901" ma:contentTypeVersion="13" ma:contentTypeDescription="Crear nuevo documento." ma:contentTypeScope="" ma:versionID="c7ca392900eca7627a6c26cce0ce417b">
  <xsd:schema xmlns:xsd="http://www.w3.org/2001/XMLSchema" xmlns:xs="http://www.w3.org/2001/XMLSchema" xmlns:p="http://schemas.microsoft.com/office/2006/metadata/properties" xmlns:ns2="08ed0a84-d5d0-4afc-b95c-05113917177c" xmlns:ns3="a3ca00ee-f75d-44f2-b431-322642e6fbd7" targetNamespace="http://schemas.microsoft.com/office/2006/metadata/properties" ma:root="true" ma:fieldsID="47759a2a58b4204bbda005105ffc3a22" ns2:_="" ns3:_="">
    <xsd:import namespace="08ed0a84-d5d0-4afc-b95c-05113917177c"/>
    <xsd:import namespace="a3ca00ee-f75d-44f2-b431-322642e6fb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d0a84-d5d0-4afc-b95c-051139171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7b494912-292f-4dea-82ce-81de0c67f6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a00ee-f75d-44f2-b431-322642e6fbd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2275182-951f-4e51-a8e1-22252ac84d55}" ma:internalName="TaxCatchAll" ma:showField="CatchAllData" ma:web="a3ca00ee-f75d-44f2-b431-322642e6fb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CD1F92-8CDA-4E53-B175-DB29ADC9D57E}">
  <ds:schemaRefs>
    <ds:schemaRef ds:uri="http://schemas.microsoft.com/office/2006/metadata/properties"/>
    <ds:schemaRef ds:uri="http://schemas.microsoft.com/office/infopath/2007/PartnerControls"/>
    <ds:schemaRef ds:uri="d9a151ca-8fde-4102-96b4-310053a262c0"/>
    <ds:schemaRef ds:uri="ee24d55d-773c-4e6b-ae44-9ed0a661d2ad"/>
  </ds:schemaRefs>
</ds:datastoreItem>
</file>

<file path=customXml/itemProps2.xml><?xml version="1.0" encoding="utf-8"?>
<ds:datastoreItem xmlns:ds="http://schemas.openxmlformats.org/officeDocument/2006/customXml" ds:itemID="{B4C41A06-9B2F-43EC-ABCE-15CD4CC177B5}"/>
</file>

<file path=customXml/itemProps3.xml><?xml version="1.0" encoding="utf-8"?>
<ds:datastoreItem xmlns:ds="http://schemas.openxmlformats.org/officeDocument/2006/customXml" ds:itemID="{EDA00354-558D-4D9F-A948-B1590583F6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523</Words>
  <Application>Microsoft Office PowerPoint</Application>
  <PresentationFormat>Panorámica</PresentationFormat>
  <Paragraphs>145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Presentación de PowerPoint</vt:lpstr>
      <vt:lpstr>Junta Directiva y Asamblea General</vt:lpstr>
      <vt:lpstr>Presentación de PowerPoint</vt:lpstr>
      <vt:lpstr>Grupos de Trabajo</vt:lpstr>
      <vt:lpstr>Presentación de PowerPoint</vt:lpstr>
      <vt:lpstr>Delegaciones</vt:lpstr>
      <vt:lpstr>Delegados</vt:lpstr>
      <vt:lpstr>Próximas acciones</vt:lpstr>
      <vt:lpstr>Presentación de PowerPoint</vt:lpstr>
      <vt:lpstr>Presentación de PowerPoint</vt:lpstr>
      <vt:lpstr>Presentación de PowerPoint</vt:lpstr>
      <vt:lpstr>Presentación de PowerPoint</vt:lpstr>
      <vt:lpstr>Datos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Dossier Editorial Publicidad y Revistas</vt:lpstr>
      <vt:lpstr>Descuentos y Criterios de asignación</vt:lpstr>
      <vt:lpstr>Presentación de PowerPoint</vt:lpstr>
      <vt:lpstr>PALACIO DE CONGRESOS</vt:lpstr>
      <vt:lpstr>INFRAESTRUCTURA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Rubén Terrón - AUSAPE</dc:creator>
  <cp:lastModifiedBy>Aida Bautista - AUSAPE</cp:lastModifiedBy>
  <cp:revision>4</cp:revision>
  <dcterms:created xsi:type="dcterms:W3CDTF">2022-11-23T14:25:56Z</dcterms:created>
  <dcterms:modified xsi:type="dcterms:W3CDTF">2022-11-30T11:57:05Z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0x010100B2E5AA179E180F47B4DDF37E7E666C56</vt:lpwstr>
  </property>
  <property fmtid="{D5CDD505-2E9C-101B-9397-08002B2CF9AE}" pid="3" name="MediaServiceImageTags">
    <vt:lpwstr/>
  </property>
</Properties>
</file>